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6" r:id="rId28"/>
    <p:sldId id="287" r:id="rId29"/>
    <p:sldId id="288" r:id="rId30"/>
    <p:sldId id="294" r:id="rId31"/>
    <p:sldId id="314" r:id="rId32"/>
    <p:sldId id="289" r:id="rId33"/>
    <p:sldId id="290" r:id="rId34"/>
    <p:sldId id="291" r:id="rId35"/>
    <p:sldId id="292" r:id="rId36"/>
    <p:sldId id="293" r:id="rId37"/>
    <p:sldId id="315" r:id="rId3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948"/>
      </p:cViewPr>
      <p:guideLst>
        <p:guide orient="horz" pos="2158"/>
        <p:guide pos="3839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30T05:42:08.194"/>
    </inkml:context>
    <inkml:brush xml:id="br0">
      <inkml:brushProperty name="width" value="0.2" units="cm"/>
      <inkml:brushProperty name="height" value="0.2" units="cm"/>
      <inkml:brushProperty name="color" value="#FFC114"/>
      <inkml:brushProperty name="ignorePressure" value="1"/>
    </inkml:brush>
  </inkml:definitions>
  <inkml:trace contextRef="#ctx0" brushRef="#br0">4225 1,'-4219'2845,"4214"-2841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8T05:57:24.803"/>
    </inkml:context>
    <inkml:brush xml:id="br0">
      <inkml:brushProperty name="width" value="0.1" units="cm"/>
      <inkml:brushProperty name="height" value="0.1" units="cm"/>
      <inkml:brushProperty name="color" value="#849398"/>
      <inkml:brushProperty name="ignorePressure" value="1"/>
    </inkml:brush>
  </inkml:definitions>
  <inkml:trace contextRef="#ctx0" brushRef="#br0">1 1502,'1838'-1489,"-1822"1476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28T06:02:46.451"/>
    </inkml:context>
    <inkml:brush xml:id="br0">
      <inkml:brushProperty name="width" value="0.1" units="cm"/>
      <inkml:brushProperty name="height" value="0.1" units="cm"/>
      <inkml:brushProperty name="color" value="#849398"/>
      <inkml:brushProperty name="ignorePressure" value="1"/>
    </inkml:brush>
  </inkml:definitions>
  <inkml:trace contextRef="#ctx0" brushRef="#br0">0 869,'1701'-866,"-1697"864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0105B-FE6A-42A1-89F8-10EC0CB235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01F610-C110-447A-8474-3A5735DAD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4223E-2AF6-44F6-BB08-007D34BB0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6E8A1-6ADA-435D-868D-B7E954759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14572B-6270-464E-BC57-737F356A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3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160A1-CDE3-4548-B35F-F8928C24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5F0E32-B5B3-4805-93E5-C6B8CD126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7C8C0-6C8E-4F41-B842-78883213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548AE7-8754-4131-84CD-1CFAC5B0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E0F9E-C3B5-4ED2-B03B-72D1592B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90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6D4B784-C69D-439B-944A-2671247E0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3FD873-F827-4494-85EE-A8B1008A9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55900-322C-4324-BA58-9CB87D38F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1C646-A850-4370-915E-F55989AB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633CAD-BA58-4A27-96A2-4FAB05A36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5BB65-FD19-4D4B-BE66-3CD811CCC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34032-A88F-4FC4-85A3-CD8494BF8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4CCF5-6312-4901-B1B2-7869C0B87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BA875F-59B1-4E12-8DEB-FE22FA3EF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9B9F17-A40C-42D9-B8F3-FD22FB67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Line 13">
            <a:extLst>
              <a:ext uri="{FF2B5EF4-FFF2-40B4-BE49-F238E27FC236}">
                <a16:creationId xmlns:a16="http://schemas.microsoft.com/office/drawing/2014/main" id="{D7E75C7D-0F9A-4B42-B2D5-3385E4228383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641350" y="652750"/>
            <a:ext cx="11520000" cy="42862"/>
          </a:xfrm>
          <a:prstGeom prst="line">
            <a:avLst/>
          </a:prstGeom>
          <a:noFill/>
          <a:ln w="28575">
            <a:solidFill>
              <a:srgbClr val="10399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ea typeface="-윤고딕13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42554D-8B15-42FE-B473-9BB953BECA03}"/>
              </a:ext>
            </a:extLst>
          </p:cNvPr>
          <p:cNvSpPr/>
          <p:nvPr userDrawn="1"/>
        </p:nvSpPr>
        <p:spPr>
          <a:xfrm flipH="1">
            <a:off x="-1" y="0"/>
            <a:ext cx="145143" cy="9867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>
              <a:latin typeface="KoPubWorld돋움체 Medium" panose="000006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80DA94-F59B-4870-BFF5-980096552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2115" y="137026"/>
            <a:ext cx="103322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8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07F47-1E5F-4670-8695-03AA36E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31716B-7CAE-4019-89B7-ED3EA98A2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51CF48-FD9A-4169-8FEE-C28630E15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1956E-CC13-4F97-B43D-FCD448582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B7872-41C4-4F98-871E-D8F48A7F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4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5FA42-0D8C-44E6-8E19-0EEF0ED7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50EF71-F561-4C62-9A65-28AC27611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1FBBA7-3ADD-4575-8D7A-6F7E9104D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DC7C4C-D22E-4139-96F4-77A5D8435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481BE0-9170-434A-B9D9-98BF4B1DC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76147D-A2E0-4CCD-9E77-42B60E2C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92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8F118-492A-4431-BFEB-90107587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D81C1E-7956-4502-9086-F12B27DF6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0A44AF-E9F9-43CF-97E3-7D6DDF8D6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A82BC6-B749-49C6-B218-4C767A8D7D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9FEFBA-D1E7-42E6-B927-6C730A057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6D659F-2F6A-41E0-AF40-365E8B2CA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159248-2595-4CBF-959C-CB3F17B21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CA271-1CAB-4DD0-9770-3976C99F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853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E71C4-7995-4746-B6D7-7812C5FE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C1A061-E52B-4F5C-B58D-F63ED79FD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E7D28A-F4A7-46B7-8817-8730770D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EAD549-6761-4644-B9CD-C5172B01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9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931F5C-B9E0-400D-A4CD-00741C3B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24E224-6691-4820-A14C-F904E1AB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2713F4-8BAA-4B80-AA40-6E7C4B28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77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FFFC1-50D4-4ED7-B6A0-30E4BC67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08C823-A40B-4430-B7E0-004CE624F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86BD94-98FF-466A-88F3-7F382CF71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0203E4-12E9-4E75-9D2B-953C54C4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9EC9E8-9EE2-482F-9602-3AFBAB04C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13B31A-E291-400C-B001-8519155B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53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DA523-3F4C-4671-B9CD-BA800BD2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35FF43-6708-42F8-B60E-D2215065B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D0F954-9FD3-42EB-AB8C-9DC64A0F9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CA9B98-0309-4BE5-9289-47A35C46D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8064F6-3016-434A-A02C-B7BE571A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6CB98C-247F-4C7C-AEA0-0660AD3C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6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4DF23E-F2D9-425B-9539-94FD5ED9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1E5A3F-4803-4CDF-B7EF-62991F4E6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60ED3-3C0D-4127-924E-BAD368AA7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A431B-899A-4EA6-AFF9-0A54EDCCD6BD}" type="datetimeFigureOut">
              <a:rPr lang="ko-KR" altLang="en-US" smtClean="0"/>
              <a:t>2022-11-22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EA717F-528D-465E-A135-6A7BC4D54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F75059-0815-4909-9A6D-6AC497B2A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75687-A86B-41D7-AFED-1DF075986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0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3.png"/><Relationship Id="rId10" Type="http://schemas.openxmlformats.org/officeDocument/2006/relationships/image" Target="../media/image52.png"/><Relationship Id="rId4" Type="http://schemas.openxmlformats.org/officeDocument/2006/relationships/image" Target="../media/image48.svg"/><Relationship Id="rId9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70.png"/><Relationship Id="rId7" Type="http://schemas.openxmlformats.org/officeDocument/2006/relationships/image" Target="../media/image2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218" y="1846328"/>
            <a:ext cx="10748708" cy="137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latinLnBrk="0">
              <a:lnSpc>
                <a:spcPct val="120000"/>
              </a:lnSpc>
              <a:defRPr/>
            </a:pPr>
            <a:r>
              <a:rPr lang="en-US" altLang="ko-KR" sz="3500" b="1" spc="-10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	Gravity Spy Project</a:t>
            </a:r>
          </a:p>
          <a:p>
            <a:pPr algn="ctr" defTabSz="457200" latinLnBrk="0">
              <a:lnSpc>
                <a:spcPct val="120000"/>
              </a:lnSpc>
              <a:defRPr/>
            </a:pPr>
            <a:r>
              <a:rPr lang="ko-KR" altLang="en-US" sz="3500" b="1" spc="-10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개요와 설명</a:t>
            </a:r>
            <a:endParaRPr lang="en-US" altLang="ko-KR" sz="3500" b="1" spc="-100">
              <a:ln w="9525">
                <a:solidFill>
                  <a:srgbClr val="01317B">
                    <a:alpha val="0"/>
                  </a:srgb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8" name="직사각형 7"/>
          <p:cNvSpPr/>
          <p:nvPr/>
        </p:nvSpPr>
        <p:spPr>
          <a:xfrm flipH="1">
            <a:off x="-1" y="0"/>
            <a:ext cx="145143" cy="9867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x-none" altLang="en-US">
              <a:latin typeface="KoPubWorld돋움체 Medium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53801" y="4436594"/>
            <a:ext cx="2160000" cy="419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latinLnBrk="0">
              <a:lnSpc>
                <a:spcPct val="110000"/>
              </a:lnSpc>
              <a:defRPr/>
            </a:pPr>
            <a:r>
              <a:rPr lang="en-US" altLang="ko-KR" sz="2000" b="1" spc="-10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latin typeface="양재튼튼체B"/>
                <a:ea typeface="양재튼튼체B"/>
              </a:rPr>
              <a:t>~2021. 02. 28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34079" y="4857737"/>
            <a:ext cx="1439443" cy="29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작성자</a:t>
            </a:r>
            <a:r>
              <a:rPr lang="en-US" altLang="ko-KR" sz="1400"/>
              <a:t>: </a:t>
            </a:r>
            <a:r>
              <a:rPr lang="ko-KR" altLang="en-US" sz="1400"/>
              <a:t>정원식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4857737"/>
            <a:ext cx="1791437" cy="29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실무자</a:t>
            </a:r>
            <a:r>
              <a:rPr lang="en-US" altLang="ko-KR" sz="1400"/>
              <a:t>: </a:t>
            </a:r>
            <a:r>
              <a:rPr lang="ko-KR" altLang="en-US" sz="1400"/>
              <a:t>정원식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1335" y="5294669"/>
            <a:ext cx="3569329" cy="573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>
          <a:xfrm>
            <a:off x="533774" y="210469"/>
            <a:ext cx="8889626" cy="4770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3D Egg</a:t>
            </a:r>
            <a:endParaRPr lang="ko-KR" altLang="en-US" sz="2500" b="1" dirty="0">
              <a:solidFill>
                <a:srgbClr val="000000">
                  <a:lumMod val="95000"/>
                  <a:lumOff val="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  <a:cs typeface="Arial"/>
              <a:sym typeface="Times New Roman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4918" y="869281"/>
            <a:ext cx="10751956" cy="338554"/>
            <a:chOff x="197319" y="682241"/>
            <a:chExt cx="7169063" cy="338554"/>
          </a:xfrm>
        </p:grpSpPr>
        <p:sp>
          <p:nvSpPr>
            <p:cNvPr id="15" name="Text Box 468"/>
            <p:cNvSpPr txBox="1">
              <a:spLocks noChangeArrowheads="1"/>
            </p:cNvSpPr>
            <p:nvPr/>
          </p:nvSpPr>
          <p:spPr>
            <a:xfrm>
              <a:off x="362095" y="682241"/>
              <a:ext cx="700428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ko-KR" altLang="en-US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절차</a:t>
              </a:r>
              <a:endParaRPr kumimoji="0"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Times New Roman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57391" y="1233822"/>
            <a:ext cx="5863967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 dirty="0">
                <a:latin typeface="HY헤드라인M"/>
                <a:ea typeface="HY헤드라인M"/>
                <a:cs typeface="Arial"/>
              </a:rPr>
              <a:t>3D Egg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 가시화 절차</a:t>
            </a:r>
            <a:endParaRPr lang="en-US" altLang="ko-KR" dirty="0">
              <a:latin typeface="HY헤드라인M"/>
              <a:ea typeface="HY헤드라인M"/>
              <a:cs typeface="Arial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0984617">
            <a:off x="5468003" y="2311453"/>
            <a:ext cx="2291890" cy="186377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800000">
            <a:off x="4093423" y="1902506"/>
            <a:ext cx="1421316" cy="1273821"/>
          </a:xfrm>
          <a:prstGeom prst="rect">
            <a:avLst/>
          </a:prstGeom>
        </p:spPr>
      </p:pic>
      <p:cxnSp>
        <p:nvCxnSpPr>
          <p:cNvPr id="55" name="연결선: 꺾임 54"/>
          <p:cNvCxnSpPr/>
          <p:nvPr/>
        </p:nvCxnSpPr>
        <p:spPr>
          <a:xfrm>
            <a:off x="4968704" y="3151059"/>
            <a:ext cx="671120" cy="322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471840" y="4112827"/>
            <a:ext cx="20734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/>
              <a:t>모든 점의</a:t>
            </a:r>
            <a:r>
              <a:rPr lang="en-US" altLang="ko-KR" sz="1600" dirty="0"/>
              <a:t> </a:t>
            </a:r>
            <a:r>
              <a:rPr lang="ko-KR" altLang="en-US" sz="1600" dirty="0"/>
              <a:t>각 </a:t>
            </a:r>
            <a:r>
              <a:rPr lang="ko-KR" altLang="en-US" sz="1600" b="1" dirty="0"/>
              <a:t>신호 강도</a:t>
            </a:r>
            <a:r>
              <a:rPr lang="ko-KR" altLang="en-US" sz="1600" dirty="0"/>
              <a:t>를 </a:t>
            </a:r>
            <a:r>
              <a:rPr lang="en-US" altLang="ko-KR" sz="1600" dirty="0"/>
              <a:t>Mapping</a:t>
            </a:r>
            <a:endParaRPr lang="ko-KR" altLang="en-US" sz="16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42088C-E1D5-1DC9-C893-194F58D2F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344" y="3721741"/>
            <a:ext cx="2574756" cy="2478683"/>
          </a:xfrm>
          <a:prstGeom prst="rect">
            <a:avLst/>
          </a:prstGeom>
        </p:spPr>
      </p:pic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26DA2DA4-52FD-74B8-67D7-B2230EC00CED}"/>
              </a:ext>
            </a:extLst>
          </p:cNvPr>
          <p:cNvCxnSpPr/>
          <p:nvPr/>
        </p:nvCxnSpPr>
        <p:spPr>
          <a:xfrm>
            <a:off x="7722266" y="3951531"/>
            <a:ext cx="671120" cy="322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F90CEC1-B889-3B37-C833-0A110C34DB81}"/>
              </a:ext>
            </a:extLst>
          </p:cNvPr>
          <p:cNvGrpSpPr/>
          <p:nvPr/>
        </p:nvGrpSpPr>
        <p:grpSpPr>
          <a:xfrm>
            <a:off x="794382" y="1849970"/>
            <a:ext cx="2841792" cy="2816848"/>
            <a:chOff x="794382" y="1849970"/>
            <a:chExt cx="2841792" cy="28168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A653666-8BFC-B5A1-55D7-51E660CDDDE7}"/>
                </a:ext>
              </a:extLst>
            </p:cNvPr>
            <p:cNvGrpSpPr/>
            <p:nvPr/>
          </p:nvGrpSpPr>
          <p:grpSpPr>
            <a:xfrm>
              <a:off x="928245" y="1849970"/>
              <a:ext cx="2707929" cy="2816848"/>
              <a:chOff x="6684663" y="1412194"/>
              <a:chExt cx="3691551" cy="254871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52EE35-70B1-5538-8201-B2F330DA9C77}"/>
                  </a:ext>
                </a:extLst>
              </p:cNvPr>
              <p:cNvSpPr txBox="1"/>
              <p:nvPr/>
            </p:nvSpPr>
            <p:spPr>
              <a:xfrm>
                <a:off x="6806179" y="1968499"/>
                <a:ext cx="3570035" cy="199241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pic>
            <p:nvPicPr>
              <p:cNvPr id="12" name="그래픽 11" descr="클립보드 선택 표시됨 윤곽선">
                <a:extLst>
                  <a:ext uri="{FF2B5EF4-FFF2-40B4-BE49-F238E27FC236}">
                    <a16:creationId xmlns:a16="http://schemas.microsoft.com/office/drawing/2014/main" id="{C409AF0D-9422-C6EE-7E84-4F7DADD17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84663" y="1412194"/>
                <a:ext cx="623820" cy="623820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08D546-4E26-9783-FE02-6534C5B26C81}"/>
                  </a:ext>
                </a:extLst>
              </p:cNvPr>
              <p:cNvSpPr txBox="1"/>
              <p:nvPr/>
            </p:nvSpPr>
            <p:spPr>
              <a:xfrm>
                <a:off x="7199787" y="1599068"/>
                <a:ext cx="2917607" cy="333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.INP </a:t>
                </a:r>
                <a:r>
                  <a:rPr lang="ko-KR" altLang="en-US" b="1" dirty="0"/>
                  <a:t>파일 형태</a:t>
                </a:r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A3C0776-462E-D2F0-66D9-6FCAFAD5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9261" y="2507058"/>
              <a:ext cx="2084149" cy="2105935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CF4AAE0-7B35-B3F4-D0F6-26EAE8E1D617}"/>
                </a:ext>
              </a:extLst>
            </p:cNvPr>
            <p:cNvCxnSpPr/>
            <p:nvPr/>
          </p:nvCxnSpPr>
          <p:spPr>
            <a:xfrm>
              <a:off x="801781" y="2645544"/>
              <a:ext cx="0" cy="77484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999F71E-BA64-1FEE-81A7-BEB27AE3D324}"/>
                </a:ext>
              </a:extLst>
            </p:cNvPr>
            <p:cNvCxnSpPr/>
            <p:nvPr/>
          </p:nvCxnSpPr>
          <p:spPr>
            <a:xfrm>
              <a:off x="794382" y="3632443"/>
              <a:ext cx="0" cy="77484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A9B8C46-7D2B-EA56-1645-E6912451B353}"/>
              </a:ext>
            </a:extLst>
          </p:cNvPr>
          <p:cNvSpPr txBox="1"/>
          <p:nvPr/>
        </p:nvSpPr>
        <p:spPr>
          <a:xfrm>
            <a:off x="946359" y="4911639"/>
            <a:ext cx="3350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298</a:t>
            </a:r>
            <a:r>
              <a:rPr lang="ko-KR" altLang="en-US" dirty="0"/>
              <a:t>개의 </a:t>
            </a:r>
            <a:r>
              <a:rPr lang="en-US" altLang="ko-KR" b="1" dirty="0">
                <a:solidFill>
                  <a:schemeClr val="tx2"/>
                </a:solidFill>
              </a:rPr>
              <a:t>point(</a:t>
            </a:r>
            <a:r>
              <a:rPr lang="en-US" altLang="ko-KR" b="1" dirty="0" err="1">
                <a:solidFill>
                  <a:schemeClr val="tx2"/>
                </a:solidFill>
              </a:rPr>
              <a:t>x,y,z</a:t>
            </a:r>
            <a:r>
              <a:rPr lang="en-US" altLang="ko-KR" b="1" dirty="0">
                <a:solidFill>
                  <a:schemeClr val="tx2"/>
                </a:solidFill>
              </a:rPr>
              <a:t>)</a:t>
            </a:r>
          </a:p>
          <a:p>
            <a:r>
              <a:rPr lang="en-US" altLang="ko-KR" dirty="0"/>
              <a:t>592</a:t>
            </a:r>
            <a:r>
              <a:rPr lang="ko-KR" altLang="en-US" dirty="0"/>
              <a:t>개의 </a:t>
            </a:r>
            <a:r>
              <a:rPr lang="ko-KR" altLang="en-US" b="1" dirty="0">
                <a:solidFill>
                  <a:schemeClr val="accent1"/>
                </a:solidFill>
              </a:rPr>
              <a:t>삼각형 </a:t>
            </a:r>
            <a:r>
              <a:rPr lang="ko-KR" altLang="en-US" b="1" dirty="0" err="1">
                <a:solidFill>
                  <a:schemeClr val="accent1"/>
                </a:solidFill>
              </a:rPr>
              <a:t>매쉬</a:t>
            </a:r>
            <a:r>
              <a:rPr lang="en-US" altLang="ko-KR" dirty="0"/>
              <a:t>(</a:t>
            </a:r>
            <a:r>
              <a:rPr lang="ko-KR" altLang="en-US" dirty="0"/>
              <a:t>점 조합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65CB9D-A722-EA59-4889-AB2806DEEDDD}"/>
              </a:ext>
            </a:extLst>
          </p:cNvPr>
          <p:cNvSpPr txBox="1"/>
          <p:nvPr/>
        </p:nvSpPr>
        <p:spPr>
          <a:xfrm>
            <a:off x="4007353" y="3377765"/>
            <a:ext cx="12215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/>
              <a:t>298</a:t>
            </a:r>
            <a:r>
              <a:rPr lang="ko-KR" altLang="en-US" sz="1600" dirty="0"/>
              <a:t>개의 점</a:t>
            </a:r>
            <a:endParaRPr lang="en-US" altLang="ko-KR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DC12D9-8F71-DF66-9B2B-DF9BD00672D0}"/>
              </a:ext>
            </a:extLst>
          </p:cNvPr>
          <p:cNvSpPr txBox="1"/>
          <p:nvPr/>
        </p:nvSpPr>
        <p:spPr>
          <a:xfrm>
            <a:off x="8402587" y="6200424"/>
            <a:ext cx="24765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/>
              <a:t>삼각 </a:t>
            </a:r>
            <a:r>
              <a:rPr lang="ko-KR" altLang="en-US" sz="1600" dirty="0" err="1"/>
              <a:t>매쉬</a:t>
            </a:r>
            <a:r>
              <a:rPr lang="ko-KR" altLang="en-US" sz="1600" dirty="0"/>
              <a:t> 활용해 영역화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5097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>
          <a:xfrm>
            <a:off x="533774" y="210469"/>
            <a:ext cx="8889626" cy="4770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3D Egg</a:t>
            </a:r>
            <a:endParaRPr lang="ko-KR" altLang="en-US" sz="2500" b="1" dirty="0">
              <a:solidFill>
                <a:srgbClr val="000000">
                  <a:lumMod val="95000"/>
                  <a:lumOff val="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  <a:cs typeface="Arial"/>
              <a:sym typeface="Times New Roman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4918" y="869281"/>
            <a:ext cx="10751956" cy="338554"/>
            <a:chOff x="197319" y="682241"/>
            <a:chExt cx="7169063" cy="338554"/>
          </a:xfrm>
        </p:grpSpPr>
        <p:sp>
          <p:nvSpPr>
            <p:cNvPr id="15" name="Text Box 468"/>
            <p:cNvSpPr txBox="1">
              <a:spLocks noChangeArrowheads="1"/>
            </p:cNvSpPr>
            <p:nvPr/>
          </p:nvSpPr>
          <p:spPr>
            <a:xfrm>
              <a:off x="362095" y="682241"/>
              <a:ext cx="700428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ko-KR" altLang="en-US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절차</a:t>
              </a:r>
              <a:endParaRPr kumimoji="0"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Times New Roman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57391" y="1233822"/>
            <a:ext cx="5863967" cy="81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헤드라인M"/>
                <a:ea typeface="HY헤드라인M"/>
                <a:cs typeface="Arial"/>
              </a:rPr>
              <a:t>심장 신호 강도 계산</a:t>
            </a:r>
            <a:endParaRPr lang="en-US" altLang="ko-KR" dirty="0">
              <a:latin typeface="HY헤드라인M"/>
              <a:ea typeface="HY헤드라인M"/>
              <a:cs typeface="Arial"/>
            </a:endParaRPr>
          </a:p>
          <a:p>
            <a:pPr>
              <a:lnSpc>
                <a:spcPct val="140000"/>
              </a:lnSpc>
              <a:defRPr/>
            </a:pPr>
            <a:r>
              <a:rPr lang="en-US" altLang="ko-KR" dirty="0">
                <a:latin typeface="HY헤드라인M"/>
                <a:ea typeface="HY헤드라인M"/>
                <a:cs typeface="Arial"/>
              </a:rPr>
              <a:t>     (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정 문제와 역 문제</a:t>
            </a:r>
            <a:r>
              <a:rPr lang="en-US" altLang="ko-KR" dirty="0">
                <a:latin typeface="HY헤드라인M"/>
                <a:ea typeface="HY헤드라인M"/>
                <a:cs typeface="Arial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902BA-9D68-B608-87BB-DF3BEB8153A0}"/>
              </a:ext>
            </a:extLst>
          </p:cNvPr>
          <p:cNvSpPr txBox="1"/>
          <p:nvPr/>
        </p:nvSpPr>
        <p:spPr>
          <a:xfrm>
            <a:off x="884526" y="5784101"/>
            <a:ext cx="427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역 문제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chemeClr val="tx2"/>
                </a:solidFill>
              </a:rPr>
              <a:t>센서 </a:t>
            </a:r>
            <a:r>
              <a:rPr lang="ko-KR" altLang="en-US" dirty="0"/>
              <a:t>강도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심장</a:t>
            </a:r>
            <a:r>
              <a:rPr lang="ko-KR" altLang="en-US" dirty="0">
                <a:sym typeface="Wingdings" panose="05000000000000000000" pitchFamily="2" charset="2"/>
              </a:rPr>
              <a:t> 신호 계산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정 문제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심장</a:t>
            </a:r>
            <a:r>
              <a:rPr lang="ko-KR" altLang="en-US" dirty="0">
                <a:sym typeface="Wingdings" panose="05000000000000000000" pitchFamily="2" charset="2"/>
              </a:rPr>
              <a:t> 신호</a:t>
            </a:r>
            <a:r>
              <a:rPr lang="en-US" altLang="ko-KR" dirty="0">
                <a:sym typeface="Wingdings" panose="05000000000000000000" pitchFamily="2" charset="2"/>
              </a:rPr>
              <a:t>  </a:t>
            </a:r>
            <a:r>
              <a:rPr lang="ko-KR" altLang="en-US" b="1" dirty="0">
                <a:solidFill>
                  <a:schemeClr val="tx2"/>
                </a:solidFill>
              </a:rPr>
              <a:t>센서</a:t>
            </a:r>
            <a:r>
              <a:rPr lang="ko-KR" altLang="en-US" dirty="0">
                <a:sym typeface="Wingdings" panose="05000000000000000000" pitchFamily="2" charset="2"/>
              </a:rPr>
              <a:t> 강도 계산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0BAF27-CC6C-CB6D-F18E-7B79D36DA143}"/>
              </a:ext>
            </a:extLst>
          </p:cNvPr>
          <p:cNvGrpSpPr/>
          <p:nvPr/>
        </p:nvGrpSpPr>
        <p:grpSpPr>
          <a:xfrm>
            <a:off x="1143278" y="2052314"/>
            <a:ext cx="3263713" cy="3553644"/>
            <a:chOff x="3980465" y="783151"/>
            <a:chExt cx="3263713" cy="355364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980465" y="783151"/>
              <a:ext cx="3263713" cy="3553644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A0D4C74-23BB-70DE-E1CF-B63866F3AEEB}"/>
                </a:ext>
              </a:extLst>
            </p:cNvPr>
            <p:cNvCxnSpPr/>
            <p:nvPr/>
          </p:nvCxnSpPr>
          <p:spPr>
            <a:xfrm>
              <a:off x="4441632" y="1162972"/>
              <a:ext cx="0" cy="77484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039CD95-F4E0-02DF-0AD0-0A42FB588F77}"/>
                </a:ext>
              </a:extLst>
            </p:cNvPr>
            <p:cNvCxnSpPr/>
            <p:nvPr/>
          </p:nvCxnSpPr>
          <p:spPr>
            <a:xfrm>
              <a:off x="4428152" y="2877840"/>
              <a:ext cx="0" cy="77484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21">
            <a:extLst>
              <a:ext uri="{FF2B5EF4-FFF2-40B4-BE49-F238E27FC236}">
                <a16:creationId xmlns:a16="http://schemas.microsoft.com/office/drawing/2014/main" id="{5DAD52AD-1808-B3F9-3DFC-DAF6FF9B850E}"/>
              </a:ext>
            </a:extLst>
          </p:cNvPr>
          <p:cNvGraphicFramePr>
            <a:graphicFrameLocks noGrp="1"/>
          </p:cNvGraphicFramePr>
          <p:nvPr/>
        </p:nvGraphicFramePr>
        <p:xfrm>
          <a:off x="5814077" y="4198352"/>
          <a:ext cx="5039139" cy="236079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25595">
                  <a:extLst>
                    <a:ext uri="{9D8B030D-6E8A-4147-A177-3AD203B41FA5}">
                      <a16:colId xmlns:a16="http://schemas.microsoft.com/office/drawing/2014/main" val="3055015546"/>
                    </a:ext>
                  </a:extLst>
                </a:gridCol>
                <a:gridCol w="2156772">
                  <a:extLst>
                    <a:ext uri="{9D8B030D-6E8A-4147-A177-3AD203B41FA5}">
                      <a16:colId xmlns:a16="http://schemas.microsoft.com/office/drawing/2014/main" val="3950644027"/>
                    </a:ext>
                  </a:extLst>
                </a:gridCol>
                <a:gridCol w="2156772">
                  <a:extLst>
                    <a:ext uri="{9D8B030D-6E8A-4147-A177-3AD203B41FA5}">
                      <a16:colId xmlns:a16="http://schemas.microsoft.com/office/drawing/2014/main" val="82444542"/>
                    </a:ext>
                  </a:extLst>
                </a:gridCol>
              </a:tblGrid>
              <a:tr h="35613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 문제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역 문제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282799"/>
                  </a:ext>
                </a:extLst>
              </a:tr>
              <a:tr h="112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알고리즘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BEM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(Boundary Element Method)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MNE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(Minimum Norm Estimation)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670909"/>
                  </a:ext>
                </a:extLst>
              </a:tr>
              <a:tr h="867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 </a:t>
                      </a:r>
                      <a:r>
                        <a:rPr lang="ko-KR" altLang="en-US" dirty="0"/>
                        <a:t>변화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298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96</a:t>
                      </a:r>
                    </a:p>
                    <a:p>
                      <a:pPr algn="ctr" latinLnBrk="1"/>
                      <a:r>
                        <a:rPr lang="en-US" altLang="ko-KR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( 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심장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b="1" dirty="0">
                          <a:solidFill>
                            <a:schemeClr val="tx2"/>
                          </a:solidFill>
                        </a:rPr>
                        <a:t>센서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)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298</a:t>
                      </a:r>
                    </a:p>
                    <a:p>
                      <a:pPr algn="ctr" latinLnBrk="1"/>
                      <a:r>
                        <a:rPr lang="en-US" altLang="ko-KR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ko-KR" altLang="en-US" b="1" dirty="0">
                          <a:solidFill>
                            <a:schemeClr val="tx2"/>
                          </a:solidFill>
                        </a:rPr>
                        <a:t>센서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b="1" dirty="0">
                          <a:solidFill>
                            <a:schemeClr val="accent1"/>
                          </a:solidFill>
                          <a:sym typeface="Wingdings" panose="05000000000000000000" pitchFamily="2" charset="2"/>
                        </a:rPr>
                        <a:t>심장</a:t>
                      </a:r>
                      <a:r>
                        <a:rPr lang="ko-KR" altLang="en-US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dirty="0"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063139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F90C1AAF-0F7C-F511-7681-0660B57B8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10984617">
            <a:off x="7078529" y="1638931"/>
            <a:ext cx="2291890" cy="18637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7D778C-C7E3-92B9-D64E-8E1AF634F84E}"/>
              </a:ext>
            </a:extLst>
          </p:cNvPr>
          <p:cNvSpPr txBox="1"/>
          <p:nvPr/>
        </p:nvSpPr>
        <p:spPr>
          <a:xfrm>
            <a:off x="7267898" y="3349022"/>
            <a:ext cx="2131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/>
              <a:t>298</a:t>
            </a:r>
            <a:r>
              <a:rPr lang="ko-KR" altLang="en-US" sz="1600" dirty="0"/>
              <a:t>개의 점들에</a:t>
            </a:r>
            <a:r>
              <a:rPr lang="en-US" altLang="ko-KR" sz="1600" dirty="0"/>
              <a:t> </a:t>
            </a:r>
          </a:p>
          <a:p>
            <a:pPr lvl="0">
              <a:defRPr/>
            </a:pPr>
            <a:r>
              <a:rPr lang="ko-KR" altLang="en-US" sz="1600" b="1" dirty="0"/>
              <a:t>신호 강도 </a:t>
            </a:r>
            <a:r>
              <a:rPr lang="en-US" altLang="ko-KR" sz="1600" dirty="0"/>
              <a:t>Mapping</a:t>
            </a:r>
            <a:endParaRPr lang="ko-KR" alt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>
          <a:xfrm>
            <a:off x="533774" y="210469"/>
            <a:ext cx="8889626" cy="4770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2D Polar Map</a:t>
            </a:r>
            <a:endParaRPr lang="ko-KR" altLang="en-US" sz="2500" b="1" dirty="0">
              <a:solidFill>
                <a:srgbClr val="000000">
                  <a:lumMod val="95000"/>
                  <a:lumOff val="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  <a:cs typeface="Arial"/>
              <a:sym typeface="Times New Roman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4918" y="869281"/>
            <a:ext cx="10751956" cy="338554"/>
            <a:chOff x="197319" y="682241"/>
            <a:chExt cx="7169063" cy="338554"/>
          </a:xfrm>
        </p:grpSpPr>
        <p:sp>
          <p:nvSpPr>
            <p:cNvPr id="15" name="Text Box 468"/>
            <p:cNvSpPr txBox="1">
              <a:spLocks noChangeArrowheads="1"/>
            </p:cNvSpPr>
            <p:nvPr/>
          </p:nvSpPr>
          <p:spPr>
            <a:xfrm>
              <a:off x="362095" y="682241"/>
              <a:ext cx="700428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ko-KR" altLang="en-US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절차</a:t>
              </a:r>
              <a:endParaRPr kumimoji="0"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Times New Roman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38919" y="1230177"/>
            <a:ext cx="5863967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 dirty="0">
                <a:latin typeface="HY헤드라인M"/>
                <a:ea typeface="HY헤드라인M"/>
                <a:cs typeface="Arial"/>
              </a:rPr>
              <a:t>2D Polar Map 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절차</a:t>
            </a:r>
            <a:endParaRPr lang="en-US" altLang="ko-KR" dirty="0">
              <a:latin typeface="HY헤드라인M"/>
              <a:ea typeface="HY헤드라인M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91915" y="4353893"/>
            <a:ext cx="3429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dirty="0" err="1"/>
              <a:t>사영</a:t>
            </a:r>
            <a:r>
              <a:rPr lang="ko-KR" altLang="en-US" sz="1600" dirty="0"/>
              <a:t> 축</a:t>
            </a:r>
            <a:r>
              <a:rPr lang="en-US" altLang="ko-KR" sz="1600" dirty="0"/>
              <a:t> </a:t>
            </a:r>
            <a:r>
              <a:rPr lang="ko-KR" altLang="en-US" sz="1600" dirty="0"/>
              <a:t>기준으로 </a:t>
            </a:r>
            <a:r>
              <a:rPr lang="en-US" altLang="ko-KR" sz="1600" dirty="0"/>
              <a:t>Egg</a:t>
            </a:r>
            <a:r>
              <a:rPr lang="ko-KR" altLang="en-US" sz="1600" dirty="0"/>
              <a:t>를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차원에  펼친 </a:t>
            </a:r>
            <a:r>
              <a:rPr lang="en-US" altLang="ko-KR" sz="1600" dirty="0"/>
              <a:t>Polar Map( Bull’s Eye)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614200" y="5941622"/>
            <a:ext cx="8906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i="1" dirty="0"/>
              <a:t>심장 시각화를 활용해</a:t>
            </a:r>
            <a:r>
              <a:rPr lang="en-US" altLang="ko-KR" b="1" i="1" dirty="0"/>
              <a:t>, </a:t>
            </a:r>
            <a:r>
              <a:rPr lang="ko-KR" altLang="en-US" b="1" i="1" dirty="0"/>
              <a:t>심장 질환</a:t>
            </a:r>
            <a:r>
              <a:rPr lang="en-US" altLang="ko-KR" i="1" dirty="0"/>
              <a:t>(</a:t>
            </a:r>
            <a:r>
              <a:rPr lang="ko-KR" altLang="en-US" sz="1400" i="1" dirty="0"/>
              <a:t>병변이나 협착 부위</a:t>
            </a:r>
            <a:r>
              <a:rPr lang="en-US" altLang="ko-KR" i="1" dirty="0"/>
              <a:t>)</a:t>
            </a:r>
            <a:r>
              <a:rPr lang="ko-KR" altLang="en-US" b="1" i="1" dirty="0"/>
              <a:t> 해석 용이화</a:t>
            </a:r>
          </a:p>
        </p:txBody>
      </p:sp>
      <p:sp>
        <p:nvSpPr>
          <p:cNvPr id="39" name="Text Box 468"/>
          <p:cNvSpPr txBox="1">
            <a:spLocks noChangeArrowheads="1"/>
          </p:cNvSpPr>
          <p:nvPr/>
        </p:nvSpPr>
        <p:spPr>
          <a:xfrm>
            <a:off x="843585" y="5954700"/>
            <a:ext cx="1576342" cy="338554"/>
          </a:xfrm>
          <a:prstGeom prst="rect">
            <a:avLst/>
          </a:prstGeom>
          <a:noFill/>
          <a:ln>
            <a:noFill/>
          </a:ln>
        </p:spPr>
        <p:txBody>
          <a:bodyPr wrap="square" lIns="72000" t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algn="l" eaLnBrk="1" latinLnBrk="0" hangingPunct="1">
              <a:defRPr/>
            </a:pPr>
            <a:r>
              <a:rPr kumimoji="0" lang="ko-KR" altLang="en-US" sz="22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Times New Roman"/>
              </a:rPr>
              <a:t>목적</a:t>
            </a:r>
            <a:endParaRPr kumimoji="0" lang="en-US" altLang="ko-KR" sz="22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  <a:cs typeface="Times New Roman"/>
            </a:endParaRPr>
          </a:p>
        </p:txBody>
      </p:sp>
      <p:sp>
        <p:nvSpPr>
          <p:cNvPr id="41" name="직사각형 40"/>
          <p:cNvSpPr/>
          <p:nvPr/>
        </p:nvSpPr>
        <p:spPr bwMode="gray">
          <a:xfrm>
            <a:off x="596459" y="6043722"/>
            <a:ext cx="144001" cy="180000"/>
          </a:xfrm>
          <a:prstGeom prst="rect">
            <a:avLst/>
          </a:prstGeom>
          <a:solidFill>
            <a:srgbClr val="01317B"/>
          </a:solidFill>
          <a:ln w="19050" algn="ctr">
            <a:noFill/>
            <a:miter/>
          </a:ln>
        </p:spPr>
        <p:txBody>
          <a:bodyPr wrap="square" lIns="88900" tIns="88900" rIns="88900" bIns="88900" anchor="ctr"/>
          <a:lstStyle/>
          <a:p>
            <a:pPr marL="0" marR="0" lvl="0" indent="0" algn="ctr" defTabSz="4572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Font typeface="Wingdings 2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ea typeface="-윤고딕33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8386" y="2338306"/>
            <a:ext cx="1521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dirty="0"/>
              <a:t>3D Egg</a:t>
            </a:r>
            <a:r>
              <a:rPr lang="ko-KR" altLang="en-US" sz="1400" dirty="0"/>
              <a:t>를 </a:t>
            </a:r>
            <a:r>
              <a:rPr lang="en-US" altLang="ko-KR" sz="1400" dirty="0"/>
              <a:t>2D</a:t>
            </a:r>
            <a:r>
              <a:rPr lang="ko-KR" altLang="en-US" sz="1400" dirty="0"/>
              <a:t>로 </a:t>
            </a:r>
            <a:r>
              <a:rPr lang="ko-KR" altLang="en-US" sz="1400" b="1" dirty="0"/>
              <a:t>사영한 축</a:t>
            </a:r>
            <a:r>
              <a:rPr lang="en-US" altLang="ko-KR" sz="1400" b="1" dirty="0"/>
              <a:t>(Apex)</a:t>
            </a:r>
            <a:endParaRPr lang="ko-KR" altLang="en-US" sz="1400" b="1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FBFCA01-F202-8183-2080-5B19B0020CBF}"/>
              </a:ext>
            </a:extLst>
          </p:cNvPr>
          <p:cNvGrpSpPr/>
          <p:nvPr/>
        </p:nvGrpSpPr>
        <p:grpSpPr>
          <a:xfrm>
            <a:off x="738918" y="1744474"/>
            <a:ext cx="9907244" cy="3434294"/>
            <a:chOff x="738918" y="1744474"/>
            <a:chExt cx="9907244" cy="3434294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984617">
              <a:off x="2113499" y="2153421"/>
              <a:ext cx="2291890" cy="186377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10800000">
              <a:off x="738919" y="1744474"/>
              <a:ext cx="1421316" cy="1273821"/>
            </a:xfrm>
            <a:prstGeom prst="rect">
              <a:avLst/>
            </a:prstGeom>
          </p:spPr>
        </p:pic>
        <p:cxnSp>
          <p:nvCxnSpPr>
            <p:cNvPr id="55" name="연결선: 꺾임 54"/>
            <p:cNvCxnSpPr/>
            <p:nvPr/>
          </p:nvCxnSpPr>
          <p:spPr>
            <a:xfrm>
              <a:off x="1614200" y="2993027"/>
              <a:ext cx="671120" cy="3225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/>
            <p:cNvCxnSpPr/>
            <p:nvPr/>
          </p:nvCxnSpPr>
          <p:spPr>
            <a:xfrm>
              <a:off x="4118198" y="3561063"/>
              <a:ext cx="671120" cy="32259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/>
            <p:cNvCxnSpPr/>
            <p:nvPr/>
          </p:nvCxnSpPr>
          <p:spPr>
            <a:xfrm flipV="1">
              <a:off x="7221175" y="3085036"/>
              <a:ext cx="951017" cy="460417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E1DD619-45B9-D242-1E52-B5FD8043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6503" y="3131918"/>
              <a:ext cx="2186583" cy="1780721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937762E-52CC-6CDE-277E-D3DCD0886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1197" y="2241557"/>
              <a:ext cx="1944965" cy="178072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3E385B5-0E87-BA56-D376-F10AC5829C56}"/>
                </a:ext>
              </a:extLst>
            </p:cNvPr>
            <p:cNvSpPr txBox="1"/>
            <p:nvPr/>
          </p:nvSpPr>
          <p:spPr>
            <a:xfrm>
              <a:off x="2222726" y="4097950"/>
              <a:ext cx="207343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/>
                <a:t>모든 점의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각 </a:t>
              </a:r>
              <a:r>
                <a:rPr lang="ko-KR" altLang="en-US" sz="1600" b="1" dirty="0"/>
                <a:t>신호 강도</a:t>
              </a:r>
              <a:r>
                <a:rPr lang="ko-KR" altLang="en-US" sz="1600" dirty="0"/>
                <a:t>를 </a:t>
              </a:r>
              <a:r>
                <a:rPr lang="en-US" altLang="ko-KR" sz="1600" dirty="0"/>
                <a:t>Mapping</a:t>
              </a:r>
              <a:endParaRPr lang="ko-KR" altLang="en-US" sz="16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F5E8529-4F48-16E1-D457-0640F1DD02A3}"/>
                </a:ext>
              </a:extLst>
            </p:cNvPr>
            <p:cNvSpPr txBox="1"/>
            <p:nvPr/>
          </p:nvSpPr>
          <p:spPr>
            <a:xfrm>
              <a:off x="738918" y="3350466"/>
              <a:ext cx="12215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600" dirty="0"/>
                <a:t>298</a:t>
              </a:r>
              <a:r>
                <a:rPr lang="ko-KR" altLang="en-US" sz="1600" dirty="0"/>
                <a:t>개의 점</a:t>
              </a:r>
              <a:endParaRPr lang="en-US" altLang="ko-KR" sz="1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5C4F76-F5B5-5FF4-7FD3-B4472F939DBF}"/>
                </a:ext>
              </a:extLst>
            </p:cNvPr>
            <p:cNvSpPr txBox="1"/>
            <p:nvPr/>
          </p:nvSpPr>
          <p:spPr>
            <a:xfrm>
              <a:off x="4744662" y="4840214"/>
              <a:ext cx="247651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600" dirty="0"/>
                <a:t>삼각 </a:t>
              </a:r>
              <a:r>
                <a:rPr lang="ko-KR" altLang="en-US" sz="1600" dirty="0" err="1"/>
                <a:t>매쉬</a:t>
              </a:r>
              <a:r>
                <a:rPr lang="ko-KR" altLang="en-US" sz="1600" dirty="0"/>
                <a:t> 활용해 영역화</a:t>
              </a:r>
              <a:endParaRPr lang="en-US" altLang="ko-KR" sz="1600" dirty="0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4EE1E4BF-F1A0-1777-0E3A-BA39E4142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615971">
            <a:off x="6862606" y="988751"/>
            <a:ext cx="1361460" cy="1310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6D86CBA1-092F-93AE-13BD-405E0A1D0295}"/>
                  </a:ext>
                </a:extLst>
              </p14:cNvPr>
              <p14:cNvContentPartPr/>
              <p14:nvPr/>
            </p14:nvContentPartPr>
            <p14:xfrm>
              <a:off x="6754599" y="1168815"/>
              <a:ext cx="1521000" cy="102600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6D86CBA1-092F-93AE-13BD-405E0A1D02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18959" y="1133175"/>
                <a:ext cx="1592640" cy="1097640"/>
              </a:xfrm>
              <a:prstGeom prst="rect">
                <a:avLst/>
              </a:prstGeom>
            </p:spPr>
          </p:pic>
        </mc:Fallback>
      </mc:AlternateContent>
      <p:pic>
        <p:nvPicPr>
          <p:cNvPr id="63" name="그림 62">
            <a:extLst>
              <a:ext uri="{FF2B5EF4-FFF2-40B4-BE49-F238E27FC236}">
                <a16:creationId xmlns:a16="http://schemas.microsoft.com/office/drawing/2014/main" id="{966298B0-FC59-1E4E-A068-3B2B39817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8286" y="917874"/>
            <a:ext cx="2219635" cy="11717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3D Egg, 2D Polar Map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진행사항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025D46-86D7-5B27-11B6-3863BF97984A}"/>
              </a:ext>
            </a:extLst>
          </p:cNvPr>
          <p:cNvGrpSpPr/>
          <p:nvPr/>
        </p:nvGrpSpPr>
        <p:grpSpPr>
          <a:xfrm>
            <a:off x="594918" y="869281"/>
            <a:ext cx="10751956" cy="338554"/>
            <a:chOff x="197319" y="682241"/>
            <a:chExt cx="7169063" cy="338554"/>
          </a:xfrm>
        </p:grpSpPr>
        <p:sp>
          <p:nvSpPr>
            <p:cNvPr id="15" name="Text Box 468">
              <a:extLst>
                <a:ext uri="{FF2B5EF4-FFF2-40B4-BE49-F238E27FC236}">
                  <a16:creationId xmlns:a16="http://schemas.microsoft.com/office/drawing/2014/main" id="{BAC80BAC-671F-3B4A-3C64-042A0B06C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82241"/>
              <a:ext cx="70042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진행 사항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86CD7D2-8128-4D64-56C6-8AF53C0CC964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787E95E-9764-3D06-E941-B236052D51C1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67AED6A-4915-0EF0-B1D7-D3AF1DE4BFB3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73FDD8-4842-816C-49FC-E366BF3BCB83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3D,2D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 모델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구현 완료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개선화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59C5D2-4D93-EB8F-7136-602FB88FA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467" y="4601346"/>
            <a:ext cx="5662137" cy="124094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44FE7-844D-F239-3FCC-A440A1935FBB}"/>
              </a:ext>
            </a:extLst>
          </p:cNvPr>
          <p:cNvSpPr txBox="1"/>
          <p:nvPr/>
        </p:nvSpPr>
        <p:spPr>
          <a:xfrm>
            <a:off x="931668" y="2760187"/>
            <a:ext cx="119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 </a:t>
            </a:r>
            <a:r>
              <a:rPr lang="en-US" altLang="ko-KR" b="1" dirty="0"/>
              <a:t>KRISS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8C45F1-00A1-1227-4526-B7D47D9DBC63}"/>
              </a:ext>
            </a:extLst>
          </p:cNvPr>
          <p:cNvSpPr txBox="1"/>
          <p:nvPr/>
        </p:nvSpPr>
        <p:spPr>
          <a:xfrm>
            <a:off x="931668" y="4803067"/>
            <a:ext cx="160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개선 모델</a:t>
            </a:r>
            <a:endParaRPr lang="en-US" altLang="ko-KR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D09E20-0F8E-459B-2ED9-E5C64FE5D5D6}"/>
              </a:ext>
            </a:extLst>
          </p:cNvPr>
          <p:cNvGrpSpPr/>
          <p:nvPr/>
        </p:nvGrpSpPr>
        <p:grpSpPr>
          <a:xfrm>
            <a:off x="9159241" y="4160520"/>
            <a:ext cx="1932584" cy="1681775"/>
            <a:chOff x="7823970" y="3623507"/>
            <a:chExt cx="1704615" cy="1428636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82B5633-5CD5-1FE5-29C1-E041E8E94CEA}"/>
                </a:ext>
              </a:extLst>
            </p:cNvPr>
            <p:cNvSpPr/>
            <p:nvPr/>
          </p:nvSpPr>
          <p:spPr>
            <a:xfrm>
              <a:off x="7823970" y="3623507"/>
              <a:ext cx="1704615" cy="14286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84755B52-FEBE-5F34-8923-281EC28B4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2813" y="3664086"/>
              <a:ext cx="1510342" cy="1382800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2A6FA6D-D6C4-1D5C-65D1-6852DA8A1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798" y="2309239"/>
            <a:ext cx="5686425" cy="1543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A56C9F6-9638-4A24-92AC-997AE0155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889" y="2309239"/>
            <a:ext cx="2014764" cy="13924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F12A6-6970-D59D-34D5-E4E9765C3BF2}"/>
              </a:ext>
            </a:extLst>
          </p:cNvPr>
          <p:cNvSpPr txBox="1"/>
          <p:nvPr/>
        </p:nvSpPr>
        <p:spPr>
          <a:xfrm>
            <a:off x="3985260" y="6068436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3D Egg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6F5C92-CF3C-C5D0-0A37-242DFD3A248F}"/>
              </a:ext>
            </a:extLst>
          </p:cNvPr>
          <p:cNvSpPr txBox="1"/>
          <p:nvPr/>
        </p:nvSpPr>
        <p:spPr>
          <a:xfrm>
            <a:off x="8709660" y="6068436"/>
            <a:ext cx="2879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2D Polar Map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677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049040E6-2DA3-E687-329E-DEA01CA66312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40" name="Text Box 468">
              <a:extLst>
                <a:ext uri="{FF2B5EF4-FFF2-40B4-BE49-F238E27FC236}">
                  <a16:creationId xmlns:a16="http://schemas.microsoft.com/office/drawing/2014/main" id="{BEE9D90D-97A5-3AA0-2B37-88C959985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주요 개선사항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90145C4-2DDA-C91D-92D7-4FA0FC0BE3F5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933195A8-1B56-2121-67F5-7CBCEA2076AB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4CDB91A7-1866-E7B9-846B-E4DBA30CF63E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A66733-66B0-CD22-C1CB-6C9C8E7D6145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가시화 기능 추가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  <a:cs typeface="Arial" pitchFamily="34" charset="0"/>
              </a:rPr>
              <a:t>(Auto rotation)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48A40B8-002E-FC38-4F98-E78041C2440B}"/>
              </a:ext>
            </a:extLst>
          </p:cNvPr>
          <p:cNvSpPr txBox="1"/>
          <p:nvPr/>
        </p:nvSpPr>
        <p:spPr>
          <a:xfrm>
            <a:off x="4013476" y="6299955"/>
            <a:ext cx="160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Rotation </a:t>
            </a:r>
            <a:r>
              <a:rPr lang="ko-KR" altLang="en-US" dirty="0"/>
              <a:t>화면</a:t>
            </a:r>
            <a:endParaRPr lang="en-US" altLang="ko-KR" dirty="0"/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AC7C6417-12B5-C44E-0C7B-A7ADF024F8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30" y="4361053"/>
            <a:ext cx="2561870" cy="193890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695805-93E3-7473-3443-5E6A88864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970" y="2141138"/>
            <a:ext cx="2407029" cy="21749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9C854E-3518-13A3-841B-DC814ED6E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3D Egg, 2D Polar Map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진행사항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EB5DB-01E5-AF1C-6246-6DF489A47115}"/>
              </a:ext>
            </a:extLst>
          </p:cNvPr>
          <p:cNvSpPr txBox="1"/>
          <p:nvPr/>
        </p:nvSpPr>
        <p:spPr>
          <a:xfrm>
            <a:off x="931668" y="2760187"/>
            <a:ext cx="119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 </a:t>
            </a:r>
            <a:r>
              <a:rPr lang="en-US" altLang="ko-KR" b="1" dirty="0"/>
              <a:t>KRISS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347D3-4612-C650-3ABC-3146FEF0232B}"/>
              </a:ext>
            </a:extLst>
          </p:cNvPr>
          <p:cNvSpPr txBox="1"/>
          <p:nvPr/>
        </p:nvSpPr>
        <p:spPr>
          <a:xfrm>
            <a:off x="931668" y="4803067"/>
            <a:ext cx="160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개선 모델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B9267-B555-DDA6-9FB6-CC5A1A08D473}"/>
              </a:ext>
            </a:extLst>
          </p:cNvPr>
          <p:cNvSpPr txBox="1"/>
          <p:nvPr/>
        </p:nvSpPr>
        <p:spPr>
          <a:xfrm>
            <a:off x="7192249" y="2358869"/>
            <a:ext cx="111761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주요 내용</a:t>
            </a:r>
          </a:p>
        </p:txBody>
      </p:sp>
      <p:pic>
        <p:nvPicPr>
          <p:cNvPr id="7" name="Picture 79" descr="354-Color Overlay blue">
            <a:extLst>
              <a:ext uri="{FF2B5EF4-FFF2-40B4-BE49-F238E27FC236}">
                <a16:creationId xmlns:a16="http://schemas.microsoft.com/office/drawing/2014/main" id="{528EC1BF-A1FD-12DD-3518-DFA435021D8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12" y="2455489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B38BAE-CA33-B8D5-803A-0BE4B875B52D}"/>
              </a:ext>
            </a:extLst>
          </p:cNvPr>
          <p:cNvSpPr txBox="1"/>
          <p:nvPr/>
        </p:nvSpPr>
        <p:spPr>
          <a:xfrm>
            <a:off x="7173913" y="2760187"/>
            <a:ext cx="4979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ym typeface="Wingdings" panose="05000000000000000000" pitchFamily="2" charset="2"/>
              </a:rPr>
              <a:t>코드 업데이트</a:t>
            </a:r>
            <a:r>
              <a:rPr lang="en-US" altLang="ko-KR" dirty="0">
                <a:sym typeface="Wingdings" panose="05000000000000000000" pitchFamily="2" charset="2"/>
              </a:rPr>
              <a:t>(MNE, </a:t>
            </a:r>
            <a:r>
              <a:rPr lang="ko-KR" altLang="en-US" dirty="0">
                <a:sym typeface="Wingdings" panose="05000000000000000000" pitchFamily="2" charset="2"/>
              </a:rPr>
              <a:t>활성화 채널 수정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2D Polar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Map,</a:t>
            </a:r>
            <a:r>
              <a:rPr lang="ko-KR" altLang="en-US" b="1" dirty="0">
                <a:sym typeface="Wingdings" panose="05000000000000000000" pitchFamily="2" charset="2"/>
              </a:rPr>
              <a:t> </a:t>
            </a:r>
            <a:r>
              <a:rPr lang="en-US" altLang="ko-KR" b="1" dirty="0">
                <a:sym typeface="Wingdings" panose="05000000000000000000" pitchFamily="2" charset="2"/>
              </a:rPr>
              <a:t>3D Egg</a:t>
            </a:r>
            <a:r>
              <a:rPr lang="ko-KR" altLang="en-US" b="1" dirty="0">
                <a:sym typeface="Wingdings" panose="05000000000000000000" pitchFamily="2" charset="2"/>
              </a:rPr>
              <a:t>와 색 범위 일치화</a:t>
            </a:r>
            <a:endParaRPr lang="en-US" altLang="ko-KR" b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b="1" dirty="0">
                <a:sym typeface="Wingdings" panose="05000000000000000000" pitchFamily="2" charset="2"/>
              </a:rPr>
              <a:t>Auto Rotation </a:t>
            </a:r>
            <a:r>
              <a:rPr lang="ko-KR" altLang="en-US" b="1" dirty="0">
                <a:sym typeface="Wingdings" panose="05000000000000000000" pitchFamily="2" charset="2"/>
              </a:rPr>
              <a:t>기능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b="1" dirty="0">
                <a:sym typeface="Wingdings" panose="05000000000000000000" pitchFamily="2" charset="2"/>
              </a:rPr>
              <a:t>LabView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b="1" dirty="0">
                <a:sym typeface="Wingdings" panose="05000000000000000000" pitchFamily="2" charset="2"/>
              </a:rPr>
              <a:t>Python</a:t>
            </a:r>
            <a:r>
              <a:rPr lang="ko-KR" altLang="en-US" b="1" dirty="0">
                <a:sym typeface="Wingdings" panose="05000000000000000000" pitchFamily="2" charset="2"/>
              </a:rPr>
              <a:t>으로</a:t>
            </a:r>
            <a:r>
              <a:rPr lang="ko-KR" altLang="en-US" dirty="0">
                <a:sym typeface="Wingdings" panose="05000000000000000000" pitchFamily="2" charset="2"/>
              </a:rPr>
              <a:t> 수정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8804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>
          <a:xfrm>
            <a:off x="533774" y="210469"/>
            <a:ext cx="8889626" cy="4639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Bull’s EYE </a:t>
            </a:r>
            <a:endParaRPr lang="ko-KR" altLang="en-US" sz="2500" b="1">
              <a:solidFill>
                <a:srgbClr val="000000">
                  <a:lumMod val="95000"/>
                  <a:lumOff val="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  <a:cs typeface="Arial"/>
              <a:sym typeface="Times New Roman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94918" y="862673"/>
            <a:ext cx="3330537" cy="338554"/>
            <a:chOff x="197319" y="682241"/>
            <a:chExt cx="1917390" cy="338554"/>
          </a:xfrm>
        </p:grpSpPr>
        <p:sp>
          <p:nvSpPr>
            <p:cNvPr id="23" name="Text Box 468"/>
            <p:cNvSpPr txBox="1">
              <a:spLocks noChangeArrowheads="1"/>
            </p:cNvSpPr>
            <p:nvPr/>
          </p:nvSpPr>
          <p:spPr>
            <a:xfrm>
              <a:off x="362094" y="686343"/>
              <a:ext cx="1752614" cy="3344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ko-KR" altLang="en-US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관련 기존 진료 방법</a:t>
              </a:r>
              <a:endParaRPr kumimoji="0"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Times New Roman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25" name="직사각형 24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738919" y="1177380"/>
            <a:ext cx="11130098" cy="46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 b="1">
                <a:latin typeface="HY헤드라인M"/>
                <a:ea typeface="HY헤드라인M"/>
                <a:cs typeface="Arial"/>
              </a:rPr>
              <a:t>SPECT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55585" y="2671345"/>
            <a:ext cx="4109944" cy="26052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8919" y="1599803"/>
            <a:ext cx="5467917" cy="855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>
                <a:latin typeface="HY헤드라인M"/>
                <a:ea typeface="HY헤드라인M"/>
                <a:cs typeface="Arial"/>
              </a:rPr>
              <a:t>SPECT</a:t>
            </a:r>
            <a:r>
              <a:rPr lang="ko-KR" altLang="en-US">
                <a:latin typeface="HY헤드라인M"/>
                <a:ea typeface="HY헤드라인M"/>
                <a:cs typeface="Arial"/>
              </a:rPr>
              <a:t>란</a:t>
            </a:r>
            <a:r>
              <a:rPr lang="en-US" altLang="ko-KR">
                <a:latin typeface="HY헤드라인M"/>
                <a:ea typeface="HY헤드라인M"/>
                <a:cs typeface="Arial"/>
              </a:rPr>
              <a:t>??</a:t>
            </a:r>
          </a:p>
          <a:p>
            <a:pPr>
              <a:lnSpc>
                <a:spcPct val="140000"/>
              </a:lnSpc>
              <a:defRPr/>
            </a:pPr>
            <a:r>
              <a:rPr lang="ko-KR" altLang="en-US">
                <a:latin typeface="HY헤드라인M"/>
                <a:ea typeface="HY헤드라인M"/>
                <a:cs typeface="Arial"/>
              </a:rPr>
              <a:t>방사선 의약품을 활용해</a:t>
            </a:r>
            <a:r>
              <a:rPr lang="en-US" altLang="ko-KR">
                <a:latin typeface="HY헤드라인M"/>
                <a:ea typeface="HY헤드라인M"/>
                <a:cs typeface="Arial"/>
              </a:rPr>
              <a:t> </a:t>
            </a:r>
            <a:r>
              <a:rPr lang="ko-KR" altLang="en-US">
                <a:latin typeface="HY헤드라인M"/>
                <a:ea typeface="HY헤드라인M"/>
                <a:cs typeface="Arial"/>
              </a:rPr>
              <a:t>심장의  </a:t>
            </a:r>
            <a:r>
              <a:rPr lang="en-US" altLang="ko-KR">
                <a:latin typeface="HY헤드라인M"/>
                <a:ea typeface="HY헤드라인M"/>
                <a:cs typeface="Arial"/>
              </a:rPr>
              <a:t>3</a:t>
            </a:r>
            <a:r>
              <a:rPr lang="ko-KR" altLang="en-US">
                <a:latin typeface="HY헤드라인M"/>
                <a:ea typeface="HY헤드라인M"/>
                <a:cs typeface="Arial"/>
              </a:rPr>
              <a:t>차원 단면을 파악</a:t>
            </a:r>
            <a:endParaRPr lang="en-US" altLang="ko-KR">
              <a:latin typeface="HY헤드라인M"/>
              <a:ea typeface="HY헤드라인M"/>
              <a:cs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308" y="2873455"/>
            <a:ext cx="3112645" cy="26272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51564" y="2808243"/>
            <a:ext cx="3576254" cy="271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4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>
          <a:xfrm>
            <a:off x="533774" y="210469"/>
            <a:ext cx="8889626" cy="4639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Bull’s EYE </a:t>
            </a:r>
            <a:endParaRPr lang="ko-KR" altLang="en-US" sz="2500" b="1">
              <a:solidFill>
                <a:srgbClr val="000000">
                  <a:lumMod val="95000"/>
                  <a:lumOff val="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  <a:cs typeface="Arial"/>
              <a:sym typeface="Times New Roman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94918" y="693396"/>
            <a:ext cx="3330537" cy="677108"/>
            <a:chOff x="197319" y="512964"/>
            <a:chExt cx="1917390" cy="677108"/>
          </a:xfrm>
        </p:grpSpPr>
        <p:sp>
          <p:nvSpPr>
            <p:cNvPr id="23" name="Text Box 468"/>
            <p:cNvSpPr txBox="1">
              <a:spLocks noChangeArrowheads="1"/>
            </p:cNvSpPr>
            <p:nvPr/>
          </p:nvSpPr>
          <p:spPr>
            <a:xfrm>
              <a:off x="362094" y="676818"/>
              <a:ext cx="1752614" cy="333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ko-KR" altLang="en-US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관련 기존 진단 방법</a:t>
              </a:r>
              <a:endParaRPr kumimoji="0"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Times New Roman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25" name="직사각형 24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738919" y="1177380"/>
            <a:ext cx="11130098" cy="46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>
                <a:latin typeface="HY헤드라인M"/>
                <a:ea typeface="HY헤드라인M"/>
                <a:cs typeface="Arial"/>
              </a:rPr>
              <a:t>SPECT</a:t>
            </a:r>
            <a:r>
              <a:rPr lang="ko-KR" altLang="en-US">
                <a:latin typeface="HY헤드라인M"/>
                <a:ea typeface="HY헤드라인M"/>
                <a:cs typeface="Arial"/>
              </a:rPr>
              <a:t>를 이용한 진단</a:t>
            </a:r>
            <a:endParaRPr lang="en-US" altLang="ko-KR">
              <a:latin typeface="HY헤드라인M"/>
              <a:ea typeface="HY헤드라인M"/>
              <a:cs typeface="Arial"/>
            </a:endParaRPr>
          </a:p>
        </p:txBody>
      </p:sp>
      <p:pic>
        <p:nvPicPr>
          <p:cNvPr id="12" name="Main graphic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199571" y="1743803"/>
            <a:ext cx="3179619" cy="3049283"/>
          </a:xfrm>
          <a:prstGeom prst="rect">
            <a:avLst/>
          </a:prstGeom>
          <a:ln>
            <a:noFill/>
          </a:ln>
        </p:spPr>
      </p:pic>
      <p:sp>
        <p:nvSpPr>
          <p:cNvPr id="13" name="TextShape 1"/>
          <p:cNvSpPr txBox="1"/>
          <p:nvPr/>
        </p:nvSpPr>
        <p:spPr>
          <a:xfrm>
            <a:off x="8314509" y="5277675"/>
            <a:ext cx="3304818" cy="763957"/>
          </a:xfrm>
          <a:prstGeom prst="rect">
            <a:avLst/>
          </a:prstGeom>
          <a:noFill/>
          <a:ln>
            <a:noFill/>
          </a:ln>
        </p:spPr>
        <p:txBody>
          <a:bodyPr wrap="square" lIns="36000" tIns="46800" rIns="36000" bIns="46800" anchor="b" anchorCtr="1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100" b="0" strike="noStrike" spc="-1">
                <a:solidFill>
                  <a:srgbClr val="000000"/>
                </a:solidFill>
                <a:latin typeface="Arial"/>
              </a:rPr>
              <a:t>Manuel D. Cerqueira. Circulation. Standardized Myocardial Segmentation and Nomenclature for Tomographic Imaging of the Heart, Volume: 105, Issue: 4, Pages: 539-542, DOI: (10.1161/hc0402.102975)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2810" y="1763578"/>
            <a:ext cx="3112645" cy="3917042"/>
          </a:xfrm>
          <a:prstGeom prst="rect">
            <a:avLst/>
          </a:prstGeom>
        </p:spPr>
      </p:pic>
      <p:cxnSp>
        <p:nvCxnSpPr>
          <p:cNvPr id="20" name="연결선: 꺾임 19"/>
          <p:cNvCxnSpPr/>
          <p:nvPr/>
        </p:nvCxnSpPr>
        <p:spPr>
          <a:xfrm flipV="1">
            <a:off x="4142210" y="2523289"/>
            <a:ext cx="951017" cy="4604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/>
          <p:cNvCxnSpPr/>
          <p:nvPr/>
        </p:nvCxnSpPr>
        <p:spPr>
          <a:xfrm rot="10800000">
            <a:off x="7507307" y="2429752"/>
            <a:ext cx="807202" cy="553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298CE29-7FB2-0A8A-93B1-42424DAD2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5762" y="1033380"/>
            <a:ext cx="1944965" cy="22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9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3D Model,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 응용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7E11DE-4BF4-8024-6C37-6BF1578CD576}"/>
              </a:ext>
            </a:extLst>
          </p:cNvPr>
          <p:cNvGrpSpPr/>
          <p:nvPr/>
        </p:nvGrpSpPr>
        <p:grpSpPr>
          <a:xfrm>
            <a:off x="6684663" y="2702137"/>
            <a:ext cx="3691551" cy="2161964"/>
            <a:chOff x="6684663" y="2435437"/>
            <a:chExt cx="3691551" cy="2161964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2573230-77B6-EEF2-407C-E82577B892FF}"/>
                </a:ext>
              </a:extLst>
            </p:cNvPr>
            <p:cNvSpPr txBox="1"/>
            <p:nvPr/>
          </p:nvSpPr>
          <p:spPr>
            <a:xfrm>
              <a:off x="6806179" y="2907326"/>
              <a:ext cx="3570035" cy="169007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pic>
          <p:nvPicPr>
            <p:cNvPr id="37" name="그래픽 36" descr="클립보드 선택 표시됨 윤곽선">
              <a:extLst>
                <a:ext uri="{FF2B5EF4-FFF2-40B4-BE49-F238E27FC236}">
                  <a16:creationId xmlns:a16="http://schemas.microsoft.com/office/drawing/2014/main" id="{BD5EF109-C861-A5B0-D0D4-8EB4FFC91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84663" y="2435437"/>
              <a:ext cx="623820" cy="52915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B0D426-9BBD-BAD6-0B18-2AD3881A9A6B}"/>
                </a:ext>
              </a:extLst>
            </p:cNvPr>
            <p:cNvSpPr txBox="1"/>
            <p:nvPr/>
          </p:nvSpPr>
          <p:spPr>
            <a:xfrm>
              <a:off x="7199787" y="2593954"/>
              <a:ext cx="2917607" cy="282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.STL </a:t>
              </a:r>
              <a:r>
                <a:rPr lang="ko-KR" altLang="en-US" b="1" dirty="0"/>
                <a:t>파일 형태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ACE6E0-08C6-637F-63C3-458ED858CBE2}"/>
                </a:ext>
              </a:extLst>
            </p:cNvPr>
            <p:cNvSpPr txBox="1"/>
            <p:nvPr/>
          </p:nvSpPr>
          <p:spPr>
            <a:xfrm>
              <a:off x="6819654" y="3092191"/>
              <a:ext cx="3556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[x0_1,y0_1,z0_1,  x0_2,y0_2,z0_2,  x0_3,y0_3,z0_3]</a:t>
              </a:r>
            </a:p>
            <a:p>
              <a:r>
                <a:rPr lang="en-US" altLang="ko-KR" sz="1200" dirty="0"/>
                <a:t>[x1_1,y1_1,z1_1,  x1_2,y1_2,z1_2,  x1_3,y1_3,z1_3]</a:t>
              </a:r>
            </a:p>
            <a:p>
              <a:r>
                <a:rPr lang="en-US" altLang="ko-KR" sz="1200" dirty="0"/>
                <a:t>[x2_1,y2_1,z2_1,  x2_2,y2_2,z2_2,  x2_3,y2_3,z3_3]</a:t>
              </a:r>
            </a:p>
          </p:txBody>
        </p: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B19C1F69-0F9F-AEBC-F5F0-F3C7BBBA5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820" y="1472959"/>
            <a:ext cx="1403783" cy="135140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A7DB503-99B3-5A03-5F84-92ED0C3DB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543" y="1428551"/>
            <a:ext cx="1596339" cy="1486246"/>
          </a:xfrm>
          <a:prstGeom prst="rect">
            <a:avLst/>
          </a:prstGeom>
        </p:spPr>
      </p:pic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4DCCED22-2F99-9770-5A69-A0160FF3D5E4}"/>
              </a:ext>
            </a:extLst>
          </p:cNvPr>
          <p:cNvGraphicFramePr>
            <a:graphicFrameLocks noGrp="1"/>
          </p:cNvGraphicFramePr>
          <p:nvPr/>
        </p:nvGraphicFramePr>
        <p:xfrm>
          <a:off x="3509277" y="5012857"/>
          <a:ext cx="4180572" cy="16711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93524">
                  <a:extLst>
                    <a:ext uri="{9D8B030D-6E8A-4147-A177-3AD203B41FA5}">
                      <a16:colId xmlns:a16="http://schemas.microsoft.com/office/drawing/2014/main" val="3494860209"/>
                    </a:ext>
                  </a:extLst>
                </a:gridCol>
                <a:gridCol w="1393524">
                  <a:extLst>
                    <a:ext uri="{9D8B030D-6E8A-4147-A177-3AD203B41FA5}">
                      <a16:colId xmlns:a16="http://schemas.microsoft.com/office/drawing/2014/main" val="894202393"/>
                    </a:ext>
                  </a:extLst>
                </a:gridCol>
                <a:gridCol w="1393524">
                  <a:extLst>
                    <a:ext uri="{9D8B030D-6E8A-4147-A177-3AD203B41FA5}">
                      <a16:colId xmlns:a16="http://schemas.microsoft.com/office/drawing/2014/main" val="684501765"/>
                    </a:ext>
                  </a:extLst>
                </a:gridCol>
              </a:tblGrid>
              <a:tr h="27368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3D</a:t>
                      </a:r>
                      <a:r>
                        <a:rPr lang="ko-KR" alt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ko-K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EGG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3D HEART</a:t>
                      </a:r>
                      <a:endParaRPr lang="ko-KR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123467"/>
                  </a:ext>
                </a:extLst>
              </a:tr>
              <a:tr h="273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원본 파일 포맷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.INP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.STL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826559"/>
                  </a:ext>
                </a:extLst>
              </a:tr>
              <a:tr h="273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Node </a:t>
                      </a:r>
                      <a:r>
                        <a:rPr lang="ko-KR" altLang="en-US" sz="1400" b="0" dirty="0"/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297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258,240</a:t>
                      </a:r>
                      <a:endParaRPr lang="ko-KR" altLang="en-US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519095"/>
                  </a:ext>
                </a:extLst>
              </a:tr>
              <a:tr h="273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삼각 </a:t>
                      </a:r>
                      <a:r>
                        <a:rPr lang="ko-KR" altLang="en-US" sz="1400" b="0" dirty="0" err="1"/>
                        <a:t>매쉬</a:t>
                      </a:r>
                      <a:r>
                        <a:rPr lang="ko-KR" altLang="en-US" sz="1400" b="0" dirty="0"/>
                        <a:t> 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591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86,080</a:t>
                      </a:r>
                      <a:endParaRPr lang="ko-KR" altLang="en-US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856017"/>
                  </a:ext>
                </a:extLst>
              </a:tr>
              <a:tr h="4519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묘사하는 사물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심장 </a:t>
                      </a:r>
                      <a:r>
                        <a:rPr lang="ko-KR" altLang="en-US" sz="1100" b="0" dirty="0" err="1"/>
                        <a:t>외막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심장 </a:t>
                      </a:r>
                      <a:r>
                        <a:rPr lang="ko-KR" altLang="en-US" sz="1100" b="0" dirty="0" err="1"/>
                        <a:t>외막</a:t>
                      </a:r>
                      <a:r>
                        <a:rPr lang="en-US" altLang="ko-KR" sz="1100" b="0" dirty="0"/>
                        <a:t>+</a:t>
                      </a:r>
                      <a:r>
                        <a:rPr lang="ko-KR" altLang="en-US" sz="1100" b="0" dirty="0"/>
                        <a:t>관상 동맥</a:t>
                      </a:r>
                      <a:r>
                        <a:rPr lang="en-US" altLang="ko-KR" sz="1100" b="0" dirty="0"/>
                        <a:t>+ </a:t>
                      </a:r>
                      <a:r>
                        <a:rPr lang="ko-KR" altLang="en-US" sz="1100" b="0" dirty="0"/>
                        <a:t>심장 </a:t>
                      </a:r>
                      <a:r>
                        <a:rPr lang="ko-KR" altLang="en-US" sz="1100" b="0" dirty="0" err="1"/>
                        <a:t>윗</a:t>
                      </a:r>
                      <a:r>
                        <a:rPr lang="ko-KR" altLang="en-US" sz="1100" b="0" dirty="0"/>
                        <a:t> 동맥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41320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23EF96-6C4C-EAE8-24EB-F12C6A42FFCB}"/>
              </a:ext>
            </a:extLst>
          </p:cNvPr>
          <p:cNvGrpSpPr/>
          <p:nvPr/>
        </p:nvGrpSpPr>
        <p:grpSpPr>
          <a:xfrm>
            <a:off x="1044453" y="2689437"/>
            <a:ext cx="3691551" cy="2161964"/>
            <a:chOff x="1044453" y="2505287"/>
            <a:chExt cx="3691551" cy="216196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AA9EBCE-59A8-E6DF-2639-36725B869A57}"/>
                </a:ext>
              </a:extLst>
            </p:cNvPr>
            <p:cNvGrpSpPr/>
            <p:nvPr/>
          </p:nvGrpSpPr>
          <p:grpSpPr>
            <a:xfrm>
              <a:off x="1044453" y="2505287"/>
              <a:ext cx="3691551" cy="2161964"/>
              <a:chOff x="-605137" y="3470487"/>
              <a:chExt cx="3691551" cy="216196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F7628E4-EADD-A1FE-4728-82B3137482CE}"/>
                  </a:ext>
                </a:extLst>
              </p:cNvPr>
              <p:cNvSpPr txBox="1"/>
              <p:nvPr/>
            </p:nvSpPr>
            <p:spPr>
              <a:xfrm>
                <a:off x="-483621" y="3942376"/>
                <a:ext cx="3570035" cy="169007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ko-KR" altLang="en-US" dirty="0"/>
              </a:p>
            </p:txBody>
          </p:sp>
          <p:pic>
            <p:nvPicPr>
              <p:cNvPr id="6" name="그래픽 5" descr="클립보드 선택 표시됨 윤곽선">
                <a:extLst>
                  <a:ext uri="{FF2B5EF4-FFF2-40B4-BE49-F238E27FC236}">
                    <a16:creationId xmlns:a16="http://schemas.microsoft.com/office/drawing/2014/main" id="{37130EAE-0FE3-851C-5F44-91090C2F4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605137" y="3470487"/>
                <a:ext cx="623820" cy="52915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446F70-FE43-C696-5A85-0CBBEC45E4C1}"/>
                  </a:ext>
                </a:extLst>
              </p:cNvPr>
              <p:cNvSpPr txBox="1"/>
              <p:nvPr/>
            </p:nvSpPr>
            <p:spPr>
              <a:xfrm>
                <a:off x="-90013" y="3629004"/>
                <a:ext cx="29176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/>
                  <a:t>.INP </a:t>
                </a:r>
                <a:r>
                  <a:rPr lang="ko-KR" altLang="en-US" b="1" dirty="0"/>
                  <a:t>파일 형태</a:t>
                </a: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9FEF78F-69C0-EB8E-8282-B45084B0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1845" y="3008984"/>
              <a:ext cx="1826535" cy="155830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6E55AFB-D785-931E-F246-07AD73ED5C5C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2" name="Text Box 468">
              <a:extLst>
                <a:ext uri="{FF2B5EF4-FFF2-40B4-BE49-F238E27FC236}">
                  <a16:creationId xmlns:a16="http://schemas.microsoft.com/office/drawing/2014/main" id="{DED8C307-CD90-2314-55DE-3B0BE598A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3D Egg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변환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D2F4CED-EDD9-3295-8EF2-7ACFB61C4FD5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1FBD02F-27BB-EB78-AD9D-A920BC13D28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177EAB1-6D75-744D-2925-F5274C4DB147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7B7C7F1-766B-33E0-FBE1-AD972474CD8C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Data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사항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99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3D Model,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응용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A056C26-C849-81DF-CCEB-3944C7E89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12" y="1821876"/>
            <a:ext cx="3513114" cy="25801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9147D2-2E0C-FBDD-3949-F8D808BE4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897" y="1840926"/>
            <a:ext cx="2203453" cy="2902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FA4B37-5695-9271-CF88-F86029787AF2}"/>
              </a:ext>
            </a:extLst>
          </p:cNvPr>
          <p:cNvSpPr txBox="1"/>
          <p:nvPr/>
        </p:nvSpPr>
        <p:spPr>
          <a:xfrm>
            <a:off x="1261332" y="5048322"/>
            <a:ext cx="65281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1-1) </a:t>
            </a:r>
            <a:r>
              <a:rPr lang="ko-KR" altLang="en-US" sz="1600" dirty="0"/>
              <a:t>표준 심장 모형은 </a:t>
            </a:r>
            <a:r>
              <a:rPr lang="ko-KR" altLang="en-US" sz="1600" b="1" dirty="0"/>
              <a:t>관상 동맥</a:t>
            </a:r>
            <a:r>
              <a:rPr lang="ko-KR" altLang="en-US" sz="1600" dirty="0"/>
              <a:t>에 해당하는</a:t>
            </a:r>
            <a:r>
              <a:rPr lang="en-US" altLang="ko-KR" sz="1600" dirty="0"/>
              <a:t> </a:t>
            </a:r>
            <a:r>
              <a:rPr lang="ko-KR" altLang="en-US" sz="1600" b="1" dirty="0"/>
              <a:t>노드 수가 많음</a:t>
            </a:r>
            <a:r>
              <a:rPr lang="en-US" altLang="ko-KR" sz="1600" dirty="0"/>
              <a:t>.</a:t>
            </a: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다른</a:t>
            </a:r>
            <a:r>
              <a:rPr lang="en-US" altLang="ko-KR" sz="1200" dirty="0"/>
              <a:t>, </a:t>
            </a:r>
            <a:r>
              <a:rPr lang="ko-KR" altLang="en-US" sz="1200" dirty="0"/>
              <a:t>영역의 노드보다 매우 조밀하게 이루어져 있음</a:t>
            </a:r>
            <a:r>
              <a:rPr lang="en-US" altLang="ko-KR" sz="1200" dirty="0"/>
              <a:t>)</a:t>
            </a:r>
          </a:p>
          <a:p>
            <a:endParaRPr lang="en-US" altLang="ko-KR" sz="1400" dirty="0"/>
          </a:p>
          <a:p>
            <a:r>
              <a:rPr lang="en-US" altLang="ko-KR" sz="1600" dirty="0"/>
              <a:t>1-2) </a:t>
            </a:r>
            <a:r>
              <a:rPr lang="ko-KR" altLang="en-US" sz="1600" dirty="0"/>
              <a:t>심장 </a:t>
            </a:r>
            <a:r>
              <a:rPr lang="ko-KR" altLang="en-US" sz="1600" b="1" dirty="0"/>
              <a:t>내부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구조물</a:t>
            </a:r>
            <a:r>
              <a:rPr lang="en-US" altLang="ko-KR" sz="1400" dirty="0"/>
              <a:t>(</a:t>
            </a:r>
            <a:r>
              <a:rPr lang="ko-KR" altLang="en-US" sz="1200" dirty="0"/>
              <a:t>판막</a:t>
            </a:r>
            <a:r>
              <a:rPr lang="en-US" altLang="ko-KR" sz="1200" dirty="0"/>
              <a:t>, </a:t>
            </a:r>
            <a:r>
              <a:rPr lang="ko-KR" altLang="en-US" sz="1200" dirty="0"/>
              <a:t>심실 </a:t>
            </a:r>
            <a:r>
              <a:rPr lang="ko-KR" altLang="en-US" sz="1200" dirty="0" err="1"/>
              <a:t>중격</a:t>
            </a:r>
            <a:r>
              <a:rPr lang="ko-KR" altLang="en-US" sz="1200" dirty="0"/>
              <a:t> 기타 등등</a:t>
            </a:r>
            <a:r>
              <a:rPr lang="en-US" altLang="ko-KR" sz="1400" dirty="0"/>
              <a:t>)</a:t>
            </a:r>
            <a:r>
              <a:rPr lang="en-US" altLang="ko-KR" sz="1800" dirty="0"/>
              <a:t> </a:t>
            </a:r>
            <a:r>
              <a:rPr lang="ko-KR" altLang="en-US" sz="1600" dirty="0"/>
              <a:t>은 </a:t>
            </a:r>
            <a:r>
              <a:rPr lang="ko-KR" altLang="en-US" sz="1600" b="1" dirty="0"/>
              <a:t>제외</a:t>
            </a:r>
            <a:endParaRPr lang="en-US" altLang="ko-KR" sz="16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1B2E7B-E965-ACB4-55C3-8826A2D7C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72" y="1981957"/>
            <a:ext cx="2665578" cy="2481744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B9543E-D202-A29F-43DC-B41C050B9817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15" name="Text Box 468">
              <a:extLst>
                <a:ext uri="{FF2B5EF4-FFF2-40B4-BE49-F238E27FC236}">
                  <a16:creationId xmlns:a16="http://schemas.microsoft.com/office/drawing/2014/main" id="{41350E4D-BA6B-E3B5-2DAD-4DDDC4DD73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3D Egg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변환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5A8CB49-5EF4-0A0C-17DA-C8CE254EDB9F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7944D4E-2319-1B3B-A802-C9EAA74E6E0B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D44DB31-31F9-E548-FD0B-6AD6FAF8DFF7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93C6434-1DB1-2F65-5E4E-C5E422C29A90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Data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사항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277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3D Model,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응용 문제점과 해결점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025D46-86D7-5B27-11B6-3863BF97984A}"/>
              </a:ext>
            </a:extLst>
          </p:cNvPr>
          <p:cNvGrpSpPr/>
          <p:nvPr/>
        </p:nvGrpSpPr>
        <p:grpSpPr>
          <a:xfrm>
            <a:off x="594918" y="869281"/>
            <a:ext cx="10751956" cy="338554"/>
            <a:chOff x="197319" y="682241"/>
            <a:chExt cx="7169063" cy="338554"/>
          </a:xfrm>
        </p:grpSpPr>
        <p:sp>
          <p:nvSpPr>
            <p:cNvPr id="15" name="Text Box 468">
              <a:extLst>
                <a:ext uri="{FF2B5EF4-FFF2-40B4-BE49-F238E27FC236}">
                  <a16:creationId xmlns:a16="http://schemas.microsoft.com/office/drawing/2014/main" id="{BAC80BAC-671F-3B4A-3C64-042A0B06C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82241"/>
              <a:ext cx="70042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문제점과 해결점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86CD7D2-8128-4D64-56C6-8AF53C0CC964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787E95E-9764-3D06-E941-B236052D51C1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67AED6A-4915-0EF0-B1D7-D3AF1DE4BFB3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E3EFF6A-1E8F-3EA8-F4E2-194F3B49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77" y="1556201"/>
            <a:ext cx="3302645" cy="274831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5687249-CE20-DAFB-6060-9D20685502C5}"/>
              </a:ext>
            </a:extLst>
          </p:cNvPr>
          <p:cNvGrpSpPr/>
          <p:nvPr/>
        </p:nvGrpSpPr>
        <p:grpSpPr>
          <a:xfrm>
            <a:off x="5825463" y="2019910"/>
            <a:ext cx="4526234" cy="2077845"/>
            <a:chOff x="5719853" y="1556201"/>
            <a:chExt cx="4526234" cy="2077845"/>
          </a:xfrm>
        </p:grpSpPr>
        <p:pic>
          <p:nvPicPr>
            <p:cNvPr id="5" name="그래픽 4" descr="확대 단색으로 채워진">
              <a:extLst>
                <a:ext uri="{FF2B5EF4-FFF2-40B4-BE49-F238E27FC236}">
                  <a16:creationId xmlns:a16="http://schemas.microsoft.com/office/drawing/2014/main" id="{FC883BA0-F31F-08E3-5FD2-39C836EFC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9853" y="1842830"/>
              <a:ext cx="752294" cy="752294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915CE9D-3810-841A-9414-D31D461B63E8}"/>
                </a:ext>
              </a:extLst>
            </p:cNvPr>
            <p:cNvGrpSpPr/>
            <p:nvPr/>
          </p:nvGrpSpPr>
          <p:grpSpPr>
            <a:xfrm>
              <a:off x="6608389" y="2196091"/>
              <a:ext cx="1421316" cy="1273821"/>
              <a:chOff x="6608389" y="2196091"/>
              <a:chExt cx="1421316" cy="1273821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548FC9C-9471-D07D-ED0E-A727AF77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6608389" y="2196091"/>
                <a:ext cx="1421316" cy="127382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20C66B85-71C3-B589-58D0-EDD13E0BD1D7}"/>
                      </a:ext>
                    </a:extLst>
                  </p14:cNvPr>
                  <p14:cNvContentPartPr/>
                  <p14:nvPr/>
                </p14:nvContentPartPr>
                <p14:xfrm>
                  <a:off x="6766086" y="2789801"/>
                  <a:ext cx="667698" cy="540684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20C66B85-71C3-B589-58D0-EDD13E0BD1D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748089" y="2771814"/>
                    <a:ext cx="703333" cy="57629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4C48CAB-91ED-2E89-72F4-37382F564667}"/>
                </a:ext>
              </a:extLst>
            </p:cNvPr>
            <p:cNvGrpSpPr/>
            <p:nvPr/>
          </p:nvGrpSpPr>
          <p:grpSpPr>
            <a:xfrm>
              <a:off x="8616046" y="1556201"/>
              <a:ext cx="1630041" cy="2077845"/>
              <a:chOff x="8616046" y="1556201"/>
              <a:chExt cx="1630041" cy="2077845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7010669-7BB9-9380-3366-E03950378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445117">
                <a:off x="8824771" y="1556201"/>
                <a:ext cx="1421316" cy="2077845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31E6C011-8EFA-3FCD-6BEA-9F2493C332E8}"/>
                      </a:ext>
                    </a:extLst>
                  </p14:cNvPr>
                  <p14:cNvContentPartPr/>
                  <p14:nvPr/>
                </p14:nvContentPartPr>
                <p14:xfrm>
                  <a:off x="8616046" y="2831689"/>
                  <a:ext cx="613770" cy="312838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31E6C011-8EFA-3FCD-6BEA-9F2493C332E8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598057" y="2813689"/>
                    <a:ext cx="649387" cy="34847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8C471C6-A32F-CB83-5FE2-E1D23685CB79}"/>
              </a:ext>
            </a:extLst>
          </p:cNvPr>
          <p:cNvSpPr txBox="1"/>
          <p:nvPr/>
        </p:nvSpPr>
        <p:spPr>
          <a:xfrm>
            <a:off x="6216818" y="4737753"/>
            <a:ext cx="562769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0) Model</a:t>
            </a:r>
            <a:r>
              <a:rPr lang="ko-KR" altLang="en-US" sz="1600" dirty="0"/>
              <a:t>의 중심을 원점이 되게 움직임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1) 3D Heart </a:t>
            </a:r>
            <a:r>
              <a:rPr lang="ko-KR" altLang="en-US" sz="1600" dirty="0"/>
              <a:t>와 </a:t>
            </a:r>
            <a:r>
              <a:rPr lang="en-US" altLang="ko-KR" sz="1600" dirty="0"/>
              <a:t>3D Egg</a:t>
            </a:r>
            <a:r>
              <a:rPr lang="ko-KR" altLang="en-US" sz="1600" dirty="0"/>
              <a:t>의 </a:t>
            </a:r>
            <a:r>
              <a:rPr lang="en-US" altLang="ko-KR" sz="1600" dirty="0"/>
              <a:t>Apex </a:t>
            </a:r>
            <a:r>
              <a:rPr lang="ko-KR" altLang="en-US" sz="1600" dirty="0"/>
              <a:t>상단</a:t>
            </a:r>
            <a:r>
              <a:rPr lang="en-US" altLang="ko-KR" sz="1600" dirty="0"/>
              <a:t>(</a:t>
            </a:r>
            <a:r>
              <a:rPr lang="ko-KR" altLang="en-US" sz="1600" dirty="0"/>
              <a:t>끝점</a:t>
            </a:r>
            <a:r>
              <a:rPr lang="en-US" altLang="ko-KR" sz="1600" dirty="0"/>
              <a:t>)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찾음</a:t>
            </a:r>
            <a:endParaRPr lang="en-US" altLang="ko-KR" sz="1600" dirty="0"/>
          </a:p>
          <a:p>
            <a:r>
              <a:rPr lang="en-US" altLang="ko-KR" sz="1600" dirty="0"/>
              <a:t>2) </a:t>
            </a:r>
            <a:r>
              <a:rPr lang="ko-KR" altLang="en-US" sz="1600" b="1" dirty="0"/>
              <a:t>모형 크기 비</a:t>
            </a:r>
            <a:r>
              <a:rPr lang="en-US" altLang="ko-KR" sz="1600" b="1" dirty="0"/>
              <a:t>= ①</a:t>
            </a:r>
            <a:r>
              <a:rPr lang="ko-KR" altLang="en-US" sz="1600" b="1" dirty="0"/>
              <a:t>의 길이</a:t>
            </a:r>
            <a:r>
              <a:rPr lang="en-US" altLang="ko-KR" sz="1600" b="1" dirty="0"/>
              <a:t> /</a:t>
            </a:r>
            <a:r>
              <a:rPr lang="ko-KR" altLang="en-US" sz="1600" b="1" dirty="0"/>
              <a:t> ②의 길이</a:t>
            </a:r>
            <a:endParaRPr lang="en-US" altLang="ko-KR" sz="1600" b="1" dirty="0"/>
          </a:p>
          <a:p>
            <a:r>
              <a:rPr lang="en-US" altLang="ko-KR" sz="1600" dirty="0"/>
              <a:t>3) </a:t>
            </a:r>
            <a:r>
              <a:rPr lang="ko-KR" altLang="en-US" sz="1600" b="1" dirty="0"/>
              <a:t>틀어진 각도</a:t>
            </a:r>
            <a:r>
              <a:rPr lang="en-US" altLang="ko-KR" sz="1600" b="1" dirty="0"/>
              <a:t>= ① </a:t>
            </a:r>
            <a:r>
              <a:rPr lang="ko-KR" altLang="en-US" sz="1600" b="1" dirty="0"/>
              <a:t>좌표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벡터</a:t>
            </a:r>
            <a:r>
              <a:rPr lang="en-US" altLang="ko-KR" sz="1600" b="1" dirty="0"/>
              <a:t>) - </a:t>
            </a:r>
            <a:r>
              <a:rPr lang="ko-KR" altLang="en-US" sz="1600" b="1" dirty="0"/>
              <a:t>② 좌표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벡터</a:t>
            </a:r>
            <a:r>
              <a:rPr lang="en-US" altLang="ko-KR" sz="1600" b="1" dirty="0"/>
              <a:t>)</a:t>
            </a:r>
          </a:p>
          <a:p>
            <a:r>
              <a:rPr lang="en-US" altLang="ko-KR" sz="1600" dirty="0"/>
              <a:t>4) </a:t>
            </a:r>
            <a:r>
              <a:rPr lang="ko-KR" altLang="en-US" sz="1600" dirty="0"/>
              <a:t>틀어진 각도 보정</a:t>
            </a:r>
            <a:r>
              <a:rPr lang="en-US" altLang="ko-KR" sz="1600" dirty="0"/>
              <a:t>= 3)</a:t>
            </a:r>
            <a:r>
              <a:rPr lang="ko-KR" altLang="en-US" sz="1600" dirty="0"/>
              <a:t>을 기준으로 회전 행렬 산정</a:t>
            </a:r>
            <a:endParaRPr lang="en-US" altLang="ko-KR" sz="1600" dirty="0"/>
          </a:p>
          <a:p>
            <a:r>
              <a:rPr lang="en-US" altLang="ko-KR" sz="1600" dirty="0"/>
              <a:t>5) </a:t>
            </a:r>
            <a:r>
              <a:rPr lang="en-US" altLang="ko-KR" sz="1600" b="1" dirty="0"/>
              <a:t>Heart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Vertex</a:t>
            </a:r>
            <a:r>
              <a:rPr lang="ko-KR" altLang="en-US" sz="1600" dirty="0"/>
              <a:t>에 </a:t>
            </a:r>
            <a:r>
              <a:rPr lang="en-US" altLang="ko-KR" sz="1600" dirty="0"/>
              <a:t>4)</a:t>
            </a:r>
            <a:r>
              <a:rPr lang="ko-KR" altLang="en-US" sz="1600" dirty="0"/>
              <a:t>에서 구한 </a:t>
            </a:r>
            <a:r>
              <a:rPr lang="ko-KR" altLang="en-US" sz="1600" b="1" dirty="0"/>
              <a:t>회전 행렬 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E6C0F7-B43B-25F9-BEC4-B69E73043D42}"/>
              </a:ext>
            </a:extLst>
          </p:cNvPr>
          <p:cNvSpPr txBox="1"/>
          <p:nvPr/>
        </p:nvSpPr>
        <p:spPr>
          <a:xfrm>
            <a:off x="9637857" y="3920268"/>
            <a:ext cx="2763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  <a:r>
              <a:rPr lang="en-US" altLang="ko-KR" dirty="0"/>
              <a:t>: Egg</a:t>
            </a:r>
            <a:r>
              <a:rPr lang="ko-KR" altLang="en-US" dirty="0"/>
              <a:t>의 </a:t>
            </a:r>
            <a:r>
              <a:rPr lang="en-US" altLang="ko-KR" dirty="0"/>
              <a:t>Apex(</a:t>
            </a:r>
            <a:r>
              <a:rPr lang="ko-KR" altLang="en-US" dirty="0"/>
              <a:t>끝 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②</a:t>
            </a:r>
            <a:r>
              <a:rPr lang="en-US" altLang="ko-KR" dirty="0"/>
              <a:t>: Heart</a:t>
            </a:r>
            <a:r>
              <a:rPr lang="ko-KR" altLang="en-US" dirty="0"/>
              <a:t>의 </a:t>
            </a:r>
            <a:r>
              <a:rPr lang="en-US" altLang="ko-KR" dirty="0"/>
              <a:t>Apex(</a:t>
            </a:r>
            <a:r>
              <a:rPr lang="ko-KR" altLang="en-US" dirty="0"/>
              <a:t>끝 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2E207-B694-9885-121A-05258D7E977A}"/>
              </a:ext>
            </a:extLst>
          </p:cNvPr>
          <p:cNvSpPr txBox="1"/>
          <p:nvPr/>
        </p:nvSpPr>
        <p:spPr>
          <a:xfrm>
            <a:off x="8424491" y="3683726"/>
            <a:ext cx="5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EBEE30-086B-3A4B-D535-A345C64817F7}"/>
              </a:ext>
            </a:extLst>
          </p:cNvPr>
          <p:cNvSpPr txBox="1"/>
          <p:nvPr/>
        </p:nvSpPr>
        <p:spPr>
          <a:xfrm>
            <a:off x="6326494" y="3653347"/>
            <a:ext cx="5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568D2-ED7B-FB9B-92B9-329868CABB35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동시 출력 문제 사항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CBC68-F296-D353-7DB4-114081DBBDCC}"/>
              </a:ext>
            </a:extLst>
          </p:cNvPr>
          <p:cNvSpPr txBox="1"/>
          <p:nvPr/>
        </p:nvSpPr>
        <p:spPr>
          <a:xfrm>
            <a:off x="806618" y="4890153"/>
            <a:ext cx="39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1-1) </a:t>
            </a:r>
            <a:r>
              <a:rPr lang="ko-KR" altLang="en-US" sz="1600" dirty="0"/>
              <a:t>각 </a:t>
            </a:r>
            <a:r>
              <a:rPr lang="en-US" altLang="ko-KR" sz="1600" dirty="0"/>
              <a:t>point</a:t>
            </a:r>
            <a:r>
              <a:rPr lang="ko-KR" altLang="en-US" sz="1600" dirty="0"/>
              <a:t>의 </a:t>
            </a:r>
            <a:r>
              <a:rPr lang="ko-KR" altLang="en-US" sz="1600" b="1" dirty="0"/>
              <a:t>위치 좌표</a:t>
            </a:r>
            <a:r>
              <a:rPr lang="ko-KR" altLang="en-US" sz="1600" dirty="0"/>
              <a:t>가 맞지 않음</a:t>
            </a:r>
            <a:endParaRPr lang="en-US" altLang="ko-KR" sz="1600" dirty="0"/>
          </a:p>
          <a:p>
            <a:r>
              <a:rPr lang="en-US" altLang="ko-KR" sz="1600" dirty="0"/>
              <a:t>1-2) </a:t>
            </a:r>
            <a:r>
              <a:rPr lang="ko-KR" altLang="en-US" sz="1600" dirty="0"/>
              <a:t>각 </a:t>
            </a:r>
            <a:r>
              <a:rPr lang="en-US" altLang="ko-KR" sz="1600" dirty="0"/>
              <a:t>point</a:t>
            </a:r>
            <a:r>
              <a:rPr lang="ko-KR" altLang="en-US" sz="1600" dirty="0"/>
              <a:t>의 </a:t>
            </a:r>
            <a:r>
              <a:rPr lang="ko-KR" altLang="en-US" sz="1600" b="1" dirty="0"/>
              <a:t>방향</a:t>
            </a:r>
            <a:r>
              <a:rPr lang="ko-KR" altLang="en-US" sz="1600" dirty="0"/>
              <a:t>이 맞지 않음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3992A-4D2F-5C07-20C1-3ABD477E539C}"/>
              </a:ext>
            </a:extLst>
          </p:cNvPr>
          <p:cNvSpPr txBox="1"/>
          <p:nvPr/>
        </p:nvSpPr>
        <p:spPr>
          <a:xfrm>
            <a:off x="1092200" y="4334667"/>
            <a:ext cx="290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동시 출력시의 문제사항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91725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>
          <a:xfrm>
            <a:off x="533774" y="210469"/>
            <a:ext cx="8889626" cy="4639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Gravity Spy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94918" y="869281"/>
            <a:ext cx="10751956" cy="338554"/>
            <a:chOff x="197319" y="682241"/>
            <a:chExt cx="7169063" cy="338554"/>
          </a:xfrm>
        </p:grpSpPr>
        <p:sp>
          <p:nvSpPr>
            <p:cNvPr id="15" name="Text Box 468"/>
            <p:cNvSpPr txBox="1">
              <a:spLocks noChangeArrowheads="1"/>
            </p:cNvSpPr>
            <p:nvPr/>
          </p:nvSpPr>
          <p:spPr>
            <a:xfrm>
              <a:off x="362095" y="682241"/>
              <a:ext cx="700428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ko-KR" altLang="en-US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목적</a:t>
              </a:r>
              <a:endParaRPr kumimoji="0"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Times New Roman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764029" y="1210947"/>
            <a:ext cx="10825298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GW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의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데이터 품질 향상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594918" y="1990725"/>
            <a:ext cx="3836964" cy="333375"/>
            <a:chOff x="197319" y="695317"/>
            <a:chExt cx="1917388" cy="333375"/>
          </a:xfrm>
        </p:grpSpPr>
        <p:sp>
          <p:nvSpPr>
            <p:cNvPr id="30" name="Text Box 468"/>
            <p:cNvSpPr txBox="1">
              <a:spLocks noChangeArrowheads="1"/>
            </p:cNvSpPr>
            <p:nvPr/>
          </p:nvSpPr>
          <p:spPr>
            <a:xfrm>
              <a:off x="362092" y="695317"/>
              <a:ext cx="1752615" cy="333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중력파 신호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(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이하 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GW)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란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97319" y="771263"/>
              <a:ext cx="96013" cy="225685"/>
              <a:chOff x="3200400" y="3038990"/>
              <a:chExt cx="197421" cy="1837142"/>
            </a:xfrm>
          </p:grpSpPr>
          <p:sp>
            <p:nvSpPr>
              <p:cNvPr id="32" name="직사각형 31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38919" y="2292356"/>
            <a:ext cx="8807601" cy="119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블랙홀 병합 발생시 중력장에 영향을 끼침</a:t>
            </a:r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  <a:cs typeface="Arial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중력장에 뒤틀림으로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생성되는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특이한 파형</a:t>
            </a: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GW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를 얻기 위해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마이컬슨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 간섭계 활용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7390" y="1516504"/>
            <a:ext cx="707504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GW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의 잡음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(glitch)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 신호 확인 및 분류 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15576" y="114300"/>
            <a:ext cx="1771649" cy="47624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66433" y="142874"/>
            <a:ext cx="2526984" cy="406349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3179" y="3429000"/>
            <a:ext cx="9378927" cy="289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3D Model,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응용 문제점과 해결점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025D46-86D7-5B27-11B6-3863BF97984A}"/>
              </a:ext>
            </a:extLst>
          </p:cNvPr>
          <p:cNvGrpSpPr/>
          <p:nvPr/>
        </p:nvGrpSpPr>
        <p:grpSpPr>
          <a:xfrm>
            <a:off x="594918" y="869281"/>
            <a:ext cx="10751956" cy="338554"/>
            <a:chOff x="197319" y="682241"/>
            <a:chExt cx="7169063" cy="338554"/>
          </a:xfrm>
        </p:grpSpPr>
        <p:sp>
          <p:nvSpPr>
            <p:cNvPr id="15" name="Text Box 468">
              <a:extLst>
                <a:ext uri="{FF2B5EF4-FFF2-40B4-BE49-F238E27FC236}">
                  <a16:creationId xmlns:a16="http://schemas.microsoft.com/office/drawing/2014/main" id="{BAC80BAC-671F-3B4A-3C64-042A0B06C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82241"/>
              <a:ext cx="70042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문제점과 해결점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86CD7D2-8128-4D64-56C6-8AF53C0CC964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787E95E-9764-3D06-E941-B236052D51C1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67AED6A-4915-0EF0-B1D7-D3AF1DE4BFB3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E3EFF6A-1E8F-3EA8-F4E2-194F3B49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77" y="1556201"/>
            <a:ext cx="3302645" cy="27483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E568D2-ED7B-FB9B-92B9-329868CABB35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동시 출력 문제 사항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CBC68-F296-D353-7DB4-114081DBBDCC}"/>
              </a:ext>
            </a:extLst>
          </p:cNvPr>
          <p:cNvSpPr txBox="1"/>
          <p:nvPr/>
        </p:nvSpPr>
        <p:spPr>
          <a:xfrm>
            <a:off x="806618" y="4890153"/>
            <a:ext cx="3962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1-1) </a:t>
            </a:r>
            <a:r>
              <a:rPr lang="ko-KR" altLang="en-US" sz="1600" dirty="0"/>
              <a:t>각 </a:t>
            </a:r>
            <a:r>
              <a:rPr lang="en-US" altLang="ko-KR" sz="1600" dirty="0"/>
              <a:t>point</a:t>
            </a:r>
            <a:r>
              <a:rPr lang="ko-KR" altLang="en-US" sz="1600" dirty="0"/>
              <a:t>의 </a:t>
            </a:r>
            <a:r>
              <a:rPr lang="ko-KR" altLang="en-US" sz="1600" b="1" dirty="0"/>
              <a:t>위치 좌표</a:t>
            </a:r>
            <a:r>
              <a:rPr lang="ko-KR" altLang="en-US" sz="1600" dirty="0"/>
              <a:t>가 맞지 않음</a:t>
            </a:r>
            <a:endParaRPr lang="en-US" altLang="ko-KR" sz="1600" dirty="0"/>
          </a:p>
          <a:p>
            <a:r>
              <a:rPr lang="en-US" altLang="ko-KR" sz="1600" dirty="0"/>
              <a:t>1-2) </a:t>
            </a:r>
            <a:r>
              <a:rPr lang="ko-KR" altLang="en-US" sz="1600" dirty="0"/>
              <a:t>각 </a:t>
            </a:r>
            <a:r>
              <a:rPr lang="en-US" altLang="ko-KR" sz="1600" dirty="0"/>
              <a:t>point</a:t>
            </a:r>
            <a:r>
              <a:rPr lang="ko-KR" altLang="en-US" sz="1600" dirty="0"/>
              <a:t>의 </a:t>
            </a:r>
            <a:r>
              <a:rPr lang="ko-KR" altLang="en-US" sz="1600" b="1" dirty="0"/>
              <a:t>방향</a:t>
            </a:r>
            <a:r>
              <a:rPr lang="ko-KR" altLang="en-US" sz="1600" dirty="0"/>
              <a:t>이 맞지 않음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3992A-4D2F-5C07-20C1-3ABD477E539C}"/>
              </a:ext>
            </a:extLst>
          </p:cNvPr>
          <p:cNvSpPr txBox="1"/>
          <p:nvPr/>
        </p:nvSpPr>
        <p:spPr>
          <a:xfrm>
            <a:off x="1092200" y="4334667"/>
            <a:ext cx="290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/>
              <a:t>동시 출력시의 문제사항</a:t>
            </a:r>
            <a:endParaRPr lang="en-US" altLang="ko-KR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8891F-887F-F1AE-8434-F759003BD6A3}"/>
              </a:ext>
            </a:extLst>
          </p:cNvPr>
          <p:cNvSpPr txBox="1"/>
          <p:nvPr/>
        </p:nvSpPr>
        <p:spPr>
          <a:xfrm>
            <a:off x="5938238" y="4585428"/>
            <a:ext cx="57656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1)’’ 3D Heart </a:t>
            </a:r>
            <a:r>
              <a:rPr lang="ko-KR" altLang="en-US" sz="1600" dirty="0"/>
              <a:t>와 </a:t>
            </a:r>
            <a:r>
              <a:rPr lang="en-US" altLang="ko-KR" sz="1600" dirty="0"/>
              <a:t>3D Egg</a:t>
            </a:r>
            <a:r>
              <a:rPr lang="ko-KR" altLang="en-US" sz="1600" dirty="0"/>
              <a:t>의 </a:t>
            </a:r>
            <a:r>
              <a:rPr lang="en-US" altLang="ko-KR" sz="1600" dirty="0"/>
              <a:t>Apex </a:t>
            </a:r>
            <a:r>
              <a:rPr lang="ko-KR" altLang="en-US" sz="1600" dirty="0"/>
              <a:t>찾음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	-3D Egg</a:t>
            </a:r>
            <a:r>
              <a:rPr lang="ko-KR" altLang="en-US" sz="1600" dirty="0"/>
              <a:t>의 </a:t>
            </a:r>
            <a:r>
              <a:rPr lang="en-US" altLang="ko-KR" sz="1600" dirty="0"/>
              <a:t>Apex</a:t>
            </a:r>
            <a:r>
              <a:rPr lang="ko-KR" altLang="en-US" sz="1600" dirty="0"/>
              <a:t>는 찾기 쉬움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		(</a:t>
            </a:r>
            <a:r>
              <a:rPr lang="ko-KR" altLang="en-US" sz="1600" dirty="0"/>
              <a:t>원점과 가장 멀리 떨어진 점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	-</a:t>
            </a:r>
            <a:r>
              <a:rPr lang="ko-KR" altLang="en-US" sz="1600" dirty="0"/>
              <a:t>문제는 </a:t>
            </a:r>
            <a:r>
              <a:rPr lang="en-US" altLang="ko-KR" sz="1600" dirty="0"/>
              <a:t>3D Heart</a:t>
            </a:r>
            <a:r>
              <a:rPr lang="ko-KR" altLang="en-US" sz="1600" dirty="0"/>
              <a:t>의 </a:t>
            </a:r>
            <a:r>
              <a:rPr lang="en-US" altLang="ko-KR" sz="1600" dirty="0"/>
              <a:t>Apex </a:t>
            </a:r>
            <a:r>
              <a:rPr lang="ko-KR" altLang="en-US" sz="1600" dirty="0"/>
              <a:t>확인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1-1) </a:t>
            </a:r>
            <a:r>
              <a:rPr lang="en-US" altLang="ko-KR" sz="1600" b="1" dirty="0">
                <a:solidFill>
                  <a:srgbClr val="0000FF"/>
                </a:solidFill>
              </a:rPr>
              <a:t>Z </a:t>
            </a:r>
            <a:r>
              <a:rPr lang="ko-KR" altLang="en-US" sz="1600" b="1" dirty="0">
                <a:solidFill>
                  <a:srgbClr val="0000FF"/>
                </a:solidFill>
              </a:rPr>
              <a:t>좌표가 음수</a:t>
            </a:r>
            <a:r>
              <a:rPr lang="ko-KR" altLang="en-US" sz="1600" dirty="0"/>
              <a:t>인 점들만 추출</a:t>
            </a:r>
            <a:endParaRPr lang="en-US" altLang="ko-KR" sz="1600" dirty="0"/>
          </a:p>
          <a:p>
            <a:r>
              <a:rPr lang="en-US" altLang="ko-KR" sz="1600" dirty="0"/>
              <a:t>1-2) </a:t>
            </a:r>
            <a:r>
              <a:rPr lang="ko-KR" altLang="en-US" sz="1600" dirty="0"/>
              <a:t>원점과 가장 멀리 떨어진 점 </a:t>
            </a:r>
            <a:r>
              <a:rPr lang="en-US" altLang="ko-KR" sz="1600" dirty="0"/>
              <a:t>=</a:t>
            </a:r>
            <a:r>
              <a:rPr lang="ko-KR" altLang="en-US" sz="1600" dirty="0"/>
              <a:t> </a:t>
            </a:r>
            <a:r>
              <a:rPr lang="en-US" altLang="ko-KR" sz="1600" b="1" dirty="0"/>
              <a:t>Apex</a:t>
            </a:r>
            <a:r>
              <a:rPr lang="ko-KR" altLang="en-US" sz="1600" b="1" dirty="0"/>
              <a:t>의 끝 점</a:t>
            </a:r>
            <a:endParaRPr lang="en-US" altLang="ko-KR" sz="1600" b="1" dirty="0"/>
          </a:p>
          <a:p>
            <a:r>
              <a:rPr lang="en-US" altLang="ko-KR" sz="1600" dirty="0"/>
              <a:t>1-3) Apex </a:t>
            </a:r>
            <a:r>
              <a:rPr lang="ko-KR" altLang="en-US" sz="1600" b="1" dirty="0"/>
              <a:t>끝 점의 좌표 </a:t>
            </a:r>
            <a:r>
              <a:rPr lang="en-US" altLang="ko-KR" sz="1600" dirty="0"/>
              <a:t>=</a:t>
            </a:r>
            <a:r>
              <a:rPr lang="ko-KR" altLang="en-US" sz="1600" dirty="0"/>
              <a:t> </a:t>
            </a:r>
            <a:r>
              <a:rPr lang="en-US" altLang="ko-KR" sz="1600" b="1" dirty="0"/>
              <a:t>Apex Direction</a:t>
            </a:r>
            <a:r>
              <a:rPr lang="ko-KR" altLang="en-US" sz="1600" dirty="0"/>
              <a:t>의 벡터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F125DD-7278-ADA0-F331-AF1827DD1ED3}"/>
              </a:ext>
            </a:extLst>
          </p:cNvPr>
          <p:cNvGrpSpPr/>
          <p:nvPr/>
        </p:nvGrpSpPr>
        <p:grpSpPr>
          <a:xfrm>
            <a:off x="5938238" y="1665711"/>
            <a:ext cx="4475152" cy="2831394"/>
            <a:chOff x="5938238" y="1665711"/>
            <a:chExt cx="4475152" cy="283139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B410197-53E4-79BC-3D39-429AF3A4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8238" y="1665711"/>
              <a:ext cx="4475152" cy="2831394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9E9F4F5-679B-FFEE-5E6D-D5B773830018}"/>
                </a:ext>
              </a:extLst>
            </p:cNvPr>
            <p:cNvSpPr/>
            <p:nvPr/>
          </p:nvSpPr>
          <p:spPr>
            <a:xfrm>
              <a:off x="7829550" y="2992508"/>
              <a:ext cx="749300" cy="83019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14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3D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 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Model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 응용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3130550" y="5293866"/>
            <a:ext cx="8035269" cy="87485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sz="2000" dirty="0">
                <a:solidFill>
                  <a:srgbClr val="00B0F0"/>
                </a:solidFill>
              </a:rPr>
              <a:t>심장의 끝 점</a:t>
            </a:r>
            <a:r>
              <a:rPr lang="en-US" altLang="ko-KR" sz="2000" dirty="0">
                <a:solidFill>
                  <a:srgbClr val="00B0F0"/>
                </a:solidFill>
              </a:rPr>
              <a:t>(Apex </a:t>
            </a:r>
            <a:r>
              <a:rPr lang="ko-KR" altLang="en-US" sz="2000" dirty="0">
                <a:solidFill>
                  <a:srgbClr val="00B0F0"/>
                </a:solidFill>
              </a:rPr>
              <a:t>최 상단</a:t>
            </a:r>
            <a:r>
              <a:rPr lang="en-US" altLang="ko-KR" sz="2000" dirty="0">
                <a:solidFill>
                  <a:srgbClr val="00B0F0"/>
                </a:solidFill>
              </a:rPr>
              <a:t>)</a:t>
            </a:r>
            <a:r>
              <a:rPr lang="ko-KR" altLang="en-US" sz="2000" dirty="0">
                <a:solidFill>
                  <a:srgbClr val="00B0F0"/>
                </a:solidFill>
              </a:rPr>
              <a:t>을 기준으로 보정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dirty="0"/>
              <a:t>기존 </a:t>
            </a:r>
            <a:r>
              <a:rPr lang="en-US" altLang="ko-KR" sz="1600" dirty="0"/>
              <a:t>3D Egg </a:t>
            </a:r>
            <a:r>
              <a:rPr lang="ko-KR" altLang="en-US" sz="1600" dirty="0"/>
              <a:t>모양과 </a:t>
            </a:r>
            <a:r>
              <a:rPr lang="en-US" altLang="ko-KR" sz="1600" dirty="0"/>
              <a:t>3D </a:t>
            </a:r>
            <a:r>
              <a:rPr lang="ko-KR" altLang="en-US" sz="1600" dirty="0"/>
              <a:t>표준 심장의 방향과 크기가 달랐음</a:t>
            </a:r>
            <a:endParaRPr lang="en-US" altLang="ko-KR" sz="1600" dirty="0"/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b="1" dirty="0"/>
              <a:t>최종적</a:t>
            </a:r>
            <a:r>
              <a:rPr lang="ko-KR" altLang="en-US" sz="1600" dirty="0"/>
              <a:t>으로</a:t>
            </a:r>
            <a:r>
              <a:rPr lang="ko-KR" altLang="en-US" sz="1600" b="1" dirty="0"/>
              <a:t> 심실의 끝 점을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b="1" dirty="0"/>
              <a:t>크기 및 방향 보정</a:t>
            </a:r>
            <a:endParaRPr lang="en-US" altLang="ko-KR" sz="16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3D Egg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변환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3D Egg(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점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)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와 표준 모형 동시 출력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F60DB4-B25F-9209-C54A-37089E997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57" y="1947718"/>
            <a:ext cx="4415083" cy="2895033"/>
          </a:xfrm>
          <a:prstGeom prst="rect">
            <a:avLst/>
          </a:prstGeom>
        </p:spPr>
      </p:pic>
      <p:pic>
        <p:nvPicPr>
          <p:cNvPr id="15" name="그림 14" descr="실내, 천, 장식, 다채로운이(가) 표시된 사진&#10;&#10;자동 생성된 설명">
            <a:extLst>
              <a:ext uri="{FF2B5EF4-FFF2-40B4-BE49-F238E27FC236}">
                <a16:creationId xmlns:a16="http://schemas.microsoft.com/office/drawing/2014/main" id="{1635C8AC-AF06-D671-6F97-9F315D9DB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2" y="1721880"/>
            <a:ext cx="4745676" cy="3363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5E1F00-F68B-637B-6938-EC24A7A827D7}"/>
              </a:ext>
            </a:extLst>
          </p:cNvPr>
          <p:cNvSpPr txBox="1"/>
          <p:nvPr/>
        </p:nvSpPr>
        <p:spPr>
          <a:xfrm>
            <a:off x="8753147" y="4645606"/>
            <a:ext cx="106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보정 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960AC6-6273-772B-2D83-4D8E290F060C}"/>
              </a:ext>
            </a:extLst>
          </p:cNvPr>
          <p:cNvSpPr txBox="1"/>
          <p:nvPr/>
        </p:nvSpPr>
        <p:spPr>
          <a:xfrm>
            <a:off x="2422197" y="4645606"/>
            <a:ext cx="106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보정 전</a:t>
            </a:r>
          </a:p>
        </p:txBody>
      </p:sp>
    </p:spTree>
    <p:extLst>
      <p:ext uri="{BB962C8B-B14F-4D97-AF65-F5344CB8AC3E}">
        <p14:creationId xmlns:p14="http://schemas.microsoft.com/office/powerpoint/2010/main" val="3346321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3D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 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Model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 응용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-46406" y="5818012"/>
            <a:ext cx="10361881" cy="3362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3D Egg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변환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표준 모형 위에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Egg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사영화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F60DB4-B25F-9209-C54A-37089E997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7" y="1973118"/>
            <a:ext cx="4415083" cy="28950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5E1F00-F68B-637B-6938-EC24A7A827D7}"/>
              </a:ext>
            </a:extLst>
          </p:cNvPr>
          <p:cNvSpPr txBox="1"/>
          <p:nvPr/>
        </p:nvSpPr>
        <p:spPr>
          <a:xfrm>
            <a:off x="1672897" y="4697040"/>
            <a:ext cx="133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</a:t>
            </a:r>
            <a:r>
              <a:rPr lang="en-US" altLang="ko-KR" b="1" dirty="0"/>
              <a:t> Data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D444F1-403C-B609-5275-A36ED61AF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790" y="2152169"/>
            <a:ext cx="3347570" cy="2601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D44170-ECBF-ED7E-1657-05DA144F314F}"/>
              </a:ext>
            </a:extLst>
          </p:cNvPr>
          <p:cNvSpPr txBox="1"/>
          <p:nvPr/>
        </p:nvSpPr>
        <p:spPr>
          <a:xfrm>
            <a:off x="8492797" y="4580540"/>
            <a:ext cx="173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사영</a:t>
            </a:r>
            <a:r>
              <a:rPr lang="ko-KR" altLang="en-US" b="1" dirty="0"/>
              <a:t> 된</a:t>
            </a:r>
            <a:r>
              <a:rPr lang="en-US" altLang="ko-KR" b="1" dirty="0"/>
              <a:t> Data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D44E2-73AE-5009-5374-D2A636924504}"/>
              </a:ext>
            </a:extLst>
          </p:cNvPr>
          <p:cNvSpPr txBox="1"/>
          <p:nvPr/>
        </p:nvSpPr>
        <p:spPr>
          <a:xfrm>
            <a:off x="3128678" y="5069834"/>
            <a:ext cx="6096000" cy="1416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sz="2000" dirty="0">
                <a:solidFill>
                  <a:srgbClr val="00B0F0"/>
                </a:solidFill>
              </a:rPr>
              <a:t>표준 심장의 점 中 </a:t>
            </a:r>
            <a:r>
              <a:rPr lang="en-US" altLang="ko-KR" sz="2000" dirty="0">
                <a:solidFill>
                  <a:srgbClr val="00B0F0"/>
                </a:solidFill>
              </a:rPr>
              <a:t>Egg</a:t>
            </a:r>
            <a:r>
              <a:rPr lang="ko-KR" altLang="en-US" sz="2000" dirty="0">
                <a:solidFill>
                  <a:srgbClr val="00B0F0"/>
                </a:solidFill>
              </a:rPr>
              <a:t>의 가까운 점 선택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dirty="0"/>
              <a:t>기존 </a:t>
            </a:r>
            <a:r>
              <a:rPr lang="en-US" altLang="ko-KR" sz="1600" dirty="0"/>
              <a:t>3D Egg </a:t>
            </a:r>
            <a:r>
              <a:rPr lang="ko-KR" altLang="en-US" sz="1600" dirty="0"/>
              <a:t>모양과 </a:t>
            </a:r>
            <a:r>
              <a:rPr lang="en-US" altLang="ko-KR" sz="1600" dirty="0"/>
              <a:t>3D </a:t>
            </a:r>
            <a:r>
              <a:rPr lang="ko-KR" altLang="en-US" sz="1600" dirty="0"/>
              <a:t>표준 심장의 방향과 크기가 달랐음</a:t>
            </a:r>
            <a:endParaRPr lang="en-US" altLang="ko-KR" sz="1600" dirty="0"/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en-US" altLang="ko-KR" sz="1400" dirty="0"/>
              <a:t>1) </a:t>
            </a:r>
            <a:r>
              <a:rPr lang="ko-KR" altLang="en-US" sz="1400" dirty="0"/>
              <a:t>표준 모형 점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Egg</a:t>
            </a:r>
            <a:r>
              <a:rPr lang="ko-KR" altLang="en-US" sz="1400" dirty="0"/>
              <a:t>의 점의 좌표 벡터 방향이 일치하는 점 기준으로 </a:t>
            </a:r>
            <a:r>
              <a:rPr lang="ko-KR" altLang="en-US" sz="1400" dirty="0" err="1"/>
              <a:t>사영화</a:t>
            </a:r>
            <a:r>
              <a:rPr lang="ko-KR" altLang="en-US" sz="1400" dirty="0"/>
              <a:t> 시도</a:t>
            </a:r>
            <a:r>
              <a:rPr lang="en-US" altLang="ko-KR" sz="1400" dirty="0"/>
              <a:t>(</a:t>
            </a:r>
            <a:r>
              <a:rPr lang="ko-KR" altLang="en-US" sz="1400" dirty="0"/>
              <a:t>내적 활용</a:t>
            </a:r>
            <a:r>
              <a:rPr lang="en-US" altLang="ko-KR" sz="1400" dirty="0"/>
              <a:t>)</a:t>
            </a:r>
            <a:r>
              <a:rPr lang="en-US" altLang="ko-KR" sz="1400" dirty="0">
                <a:sym typeface="Wingdings" panose="05000000000000000000" pitchFamily="2" charset="2"/>
              </a:rPr>
              <a:t>	 </a:t>
            </a:r>
            <a:r>
              <a:rPr lang="ko-KR" altLang="en-US" sz="1400" dirty="0">
                <a:sym typeface="Wingdings" panose="05000000000000000000" pitchFamily="2" charset="2"/>
              </a:rPr>
              <a:t>결과 잘 맞지 않음</a:t>
            </a: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endParaRPr lang="en-US" altLang="ko-KR" sz="1400" dirty="0"/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b="1" dirty="0"/>
              <a:t>최종적</a:t>
            </a:r>
            <a:r>
              <a:rPr lang="ko-KR" altLang="en-US" sz="1600" dirty="0"/>
              <a:t>으로</a:t>
            </a:r>
            <a:r>
              <a:rPr lang="ko-KR" altLang="en-US" sz="1600" b="1" dirty="0"/>
              <a:t> 가장 인접한 점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ko-KR" altLang="en-US" sz="1600" dirty="0"/>
              <a:t>기준으로 </a:t>
            </a:r>
            <a:r>
              <a:rPr lang="ko-KR" altLang="en-US" sz="1600" b="1" dirty="0" err="1"/>
              <a:t>사영화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3099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3D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 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Model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 응용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-46406" y="5810392"/>
            <a:ext cx="10361881" cy="3362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3D Egg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변환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표준 모형 위에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Egg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를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사영화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D44E2-73AE-5009-5374-D2A636924504}"/>
              </a:ext>
            </a:extLst>
          </p:cNvPr>
          <p:cNvSpPr txBox="1"/>
          <p:nvPr/>
        </p:nvSpPr>
        <p:spPr>
          <a:xfrm>
            <a:off x="3128678" y="5069834"/>
            <a:ext cx="6096000" cy="1146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sz="2000" dirty="0" err="1">
                <a:solidFill>
                  <a:srgbClr val="00B0F0"/>
                </a:solidFill>
              </a:rPr>
              <a:t>사영</a:t>
            </a:r>
            <a:r>
              <a:rPr lang="ko-KR" altLang="en-US" sz="2000" dirty="0">
                <a:solidFill>
                  <a:srgbClr val="00B0F0"/>
                </a:solidFill>
              </a:rPr>
              <a:t> 된 </a:t>
            </a:r>
            <a:r>
              <a:rPr lang="en-US" altLang="ko-KR" sz="2000" dirty="0">
                <a:solidFill>
                  <a:srgbClr val="00B0F0"/>
                </a:solidFill>
              </a:rPr>
              <a:t>Data</a:t>
            </a:r>
            <a:r>
              <a:rPr lang="ko-KR" altLang="en-US" sz="2000" dirty="0">
                <a:solidFill>
                  <a:srgbClr val="00B0F0"/>
                </a:solidFill>
              </a:rPr>
              <a:t>와 표준 심장을 동시 출력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dirty="0" err="1"/>
              <a:t>사영</a:t>
            </a:r>
            <a:r>
              <a:rPr lang="ko-KR" altLang="en-US" sz="1600" dirty="0"/>
              <a:t> 화 된 이미지를 표준 심장과 함께 출력함</a:t>
            </a:r>
            <a:endParaRPr lang="en-US" altLang="ko-KR" sz="1600" dirty="0"/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dirty="0" err="1"/>
              <a:t>사영</a:t>
            </a:r>
            <a:r>
              <a:rPr lang="ko-KR" altLang="en-US" sz="1600" dirty="0"/>
              <a:t> 화 外 임지는 회색으로 출력</a:t>
            </a:r>
            <a:r>
              <a:rPr lang="en-US" altLang="ko-KR" sz="1600" dirty="0"/>
              <a:t>, </a:t>
            </a:r>
            <a:r>
              <a:rPr lang="ko-KR" altLang="en-US" sz="1600" dirty="0"/>
              <a:t>나머지는 동일</a:t>
            </a:r>
            <a:endParaRPr lang="en-US" altLang="ko-KR" sz="1600" dirty="0"/>
          </a:p>
          <a:p>
            <a:pPr marL="228600" lvl="1">
              <a:lnSpc>
                <a:spcPts val="2100"/>
              </a:lnSpc>
              <a:buSzPct val="100000"/>
              <a:defRPr sz="3200">
                <a:solidFill>
                  <a:srgbClr val="423F3F"/>
                </a:solidFill>
              </a:defRPr>
            </a:pPr>
            <a:endParaRPr lang="en-US" altLang="ko-KR" sz="16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DB58A41-4C3C-BEA1-D108-594998098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0" y="2152169"/>
            <a:ext cx="3347570" cy="26015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174199-890D-FE10-6713-7900500C42E8}"/>
              </a:ext>
            </a:extLst>
          </p:cNvPr>
          <p:cNvSpPr txBox="1"/>
          <p:nvPr/>
        </p:nvSpPr>
        <p:spPr>
          <a:xfrm>
            <a:off x="1459537" y="4574190"/>
            <a:ext cx="173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사영</a:t>
            </a:r>
            <a:r>
              <a:rPr lang="ko-KR" altLang="en-US" b="1" dirty="0"/>
              <a:t> 된</a:t>
            </a:r>
            <a:r>
              <a:rPr lang="en-US" altLang="ko-KR" b="1" dirty="0"/>
              <a:t> Data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4978E-856B-B104-EBC8-3EB528E5D635}"/>
              </a:ext>
            </a:extLst>
          </p:cNvPr>
          <p:cNvSpPr txBox="1"/>
          <p:nvPr/>
        </p:nvSpPr>
        <p:spPr>
          <a:xfrm>
            <a:off x="7808572" y="4717153"/>
            <a:ext cx="266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사영</a:t>
            </a:r>
            <a:r>
              <a:rPr lang="ko-KR" altLang="en-US" b="1" dirty="0"/>
              <a:t> </a:t>
            </a:r>
            <a:r>
              <a:rPr lang="en-US" altLang="ko-KR" b="1" dirty="0"/>
              <a:t>Data</a:t>
            </a:r>
            <a:r>
              <a:rPr lang="ko-KR" altLang="en-US" b="1" dirty="0"/>
              <a:t>와 표준 심장</a:t>
            </a:r>
          </a:p>
        </p:txBody>
      </p:sp>
      <p:pic>
        <p:nvPicPr>
          <p:cNvPr id="21" name="그림 20" descr="흐림이(가) 표시된 사진&#10;&#10;자동 생성된 설명">
            <a:extLst>
              <a:ext uri="{FF2B5EF4-FFF2-40B4-BE49-F238E27FC236}">
                <a16:creationId xmlns:a16="http://schemas.microsoft.com/office/drawing/2014/main" id="{77CE70DE-C019-1558-C2C8-EA1DCD5B1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78" y="2179559"/>
            <a:ext cx="3705579" cy="26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44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AMCG 3D Model,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접근과 응용</a:t>
            </a:r>
          </a:p>
        </p:txBody>
      </p:sp>
      <p:sp>
        <p:nvSpPr>
          <p:cNvPr id="47" name="TextBox 33">
            <a:extLst>
              <a:ext uri="{FF2B5EF4-FFF2-40B4-BE49-F238E27FC236}">
                <a16:creationId xmlns:a16="http://schemas.microsoft.com/office/drawing/2014/main" id="{809BF8E7-DA15-1006-6886-353513BB9BF6}"/>
              </a:ext>
            </a:extLst>
          </p:cNvPr>
          <p:cNvSpPr txBox="1"/>
          <p:nvPr/>
        </p:nvSpPr>
        <p:spPr>
          <a:xfrm>
            <a:off x="809713" y="5554218"/>
            <a:ext cx="8127810" cy="98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marL="285750" indent="-285750">
              <a:lnSpc>
                <a:spcPts val="24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dirty="0"/>
              <a:t>향후 계획</a:t>
            </a:r>
            <a:endParaRPr dirty="0"/>
          </a:p>
          <a:p>
            <a:pPr marL="742950" lvl="1" indent="-285750">
              <a:lnSpc>
                <a:spcPts val="2400"/>
              </a:lnSpc>
              <a:buSzPct val="100000"/>
              <a:buFont typeface="Arial"/>
              <a:buChar char="•"/>
              <a:defRPr sz="1600">
                <a:solidFill>
                  <a:srgbClr val="3B3838"/>
                </a:solidFill>
              </a:defRPr>
            </a:pPr>
            <a:r>
              <a:rPr lang="en-US" altLang="ko-KR" sz="1400" dirty="0">
                <a:latin typeface="KoPub바탕체"/>
              </a:rPr>
              <a:t>Egg</a:t>
            </a:r>
            <a:r>
              <a:rPr lang="ko-KR" altLang="en-US" sz="1400" dirty="0">
                <a:latin typeface="KoPub바탕체"/>
              </a:rPr>
              <a:t>를 이용한 </a:t>
            </a:r>
            <a:r>
              <a:rPr lang="en-US" altLang="ko-KR" sz="1400" dirty="0">
                <a:latin typeface="KoPub바탕체"/>
              </a:rPr>
              <a:t>Fitting</a:t>
            </a:r>
            <a:r>
              <a:rPr lang="ko-KR" altLang="en-US" sz="1400" dirty="0">
                <a:latin typeface="KoPub바탕체"/>
              </a:rPr>
              <a:t>이 아닌</a:t>
            </a:r>
            <a:r>
              <a:rPr lang="en-US" altLang="ko-KR" sz="1400" dirty="0">
                <a:latin typeface="KoPub바탕체"/>
              </a:rPr>
              <a:t>, </a:t>
            </a:r>
            <a:r>
              <a:rPr lang="ko-KR" altLang="en-US" sz="1400" dirty="0">
                <a:latin typeface="KoPub바탕체"/>
              </a:rPr>
              <a:t>표준 심장 모형에 맞는 </a:t>
            </a:r>
            <a:r>
              <a:rPr lang="en-US" altLang="ko-KR" sz="1400" dirty="0">
                <a:latin typeface="KoPub바탕체"/>
              </a:rPr>
              <a:t>BEM </a:t>
            </a:r>
            <a:r>
              <a:rPr lang="ko-KR" altLang="en-US" sz="1400" dirty="0">
                <a:latin typeface="KoPub바탕체"/>
              </a:rPr>
              <a:t>설계 후 </a:t>
            </a:r>
            <a:r>
              <a:rPr lang="en-US" altLang="ko-KR" sz="1400" dirty="0">
                <a:latin typeface="KoPub바탕체"/>
              </a:rPr>
              <a:t>MNE </a:t>
            </a:r>
            <a:r>
              <a:rPr lang="ko-KR" altLang="en-US" sz="1400" dirty="0">
                <a:latin typeface="KoPub바탕체"/>
              </a:rPr>
              <a:t>문제 해결</a:t>
            </a:r>
            <a:endParaRPr lang="en-US" altLang="ko-KR" sz="1400" dirty="0">
              <a:latin typeface="KoPub바탕체"/>
            </a:endParaRPr>
          </a:p>
          <a:p>
            <a:pPr marL="742950" lvl="1" indent="-285750">
              <a:lnSpc>
                <a:spcPts val="2400"/>
              </a:lnSpc>
              <a:buSzPct val="100000"/>
              <a:buFont typeface="Arial"/>
              <a:buChar char="•"/>
              <a:defRPr sz="1600">
                <a:solidFill>
                  <a:srgbClr val="3B3838"/>
                </a:solidFill>
              </a:defRPr>
            </a:pPr>
            <a:r>
              <a:rPr lang="en-US" altLang="ko-KR" sz="1400" dirty="0">
                <a:latin typeface="KoPub바탕체"/>
              </a:rPr>
              <a:t>Segmentation </a:t>
            </a:r>
            <a:r>
              <a:rPr lang="ko-KR" altLang="en-US" sz="1400" dirty="0">
                <a:latin typeface="KoPub바탕체"/>
              </a:rPr>
              <a:t>기술 습득으로 관상 동맥  부위에 맞는 </a:t>
            </a:r>
            <a:r>
              <a:rPr lang="en-US" altLang="ko-KR" sz="1400" dirty="0">
                <a:latin typeface="KoPub바탕체"/>
              </a:rPr>
              <a:t>BEM </a:t>
            </a:r>
            <a:r>
              <a:rPr lang="ko-KR" altLang="en-US" sz="1400" dirty="0">
                <a:latin typeface="KoPub바탕체"/>
              </a:rPr>
              <a:t>및 </a:t>
            </a:r>
            <a:r>
              <a:rPr lang="en-US" altLang="ko-KR" sz="1400" dirty="0">
                <a:latin typeface="KoPub바탕체"/>
              </a:rPr>
              <a:t>MNE </a:t>
            </a:r>
            <a:r>
              <a:rPr lang="ko-KR" altLang="en-US" sz="1400" dirty="0">
                <a:latin typeface="KoPub바탕체"/>
              </a:rPr>
              <a:t>문제 적용</a:t>
            </a:r>
            <a:endParaRPr lang="en-US" altLang="ko-KR" sz="1400" dirty="0">
              <a:latin typeface="KoPub바탕체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10F5781-B7D4-274A-7B6A-2F99D6C5B23C}"/>
              </a:ext>
            </a:extLst>
          </p:cNvPr>
          <p:cNvGrpSpPr/>
          <p:nvPr/>
        </p:nvGrpSpPr>
        <p:grpSpPr>
          <a:xfrm>
            <a:off x="594918" y="869281"/>
            <a:ext cx="10751956" cy="338554"/>
            <a:chOff x="197319" y="682241"/>
            <a:chExt cx="7169063" cy="338554"/>
          </a:xfrm>
        </p:grpSpPr>
        <p:sp>
          <p:nvSpPr>
            <p:cNvPr id="49" name="Text Box 468">
              <a:extLst>
                <a:ext uri="{FF2B5EF4-FFF2-40B4-BE49-F238E27FC236}">
                  <a16:creationId xmlns:a16="http://schemas.microsoft.com/office/drawing/2014/main" id="{47A88BE8-B51B-C761-F5F0-7FA571DC7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82241"/>
              <a:ext cx="70042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 참고 논문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DD4A5B8-9DBE-78F5-A968-8D1448ADD3BB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715F660-EEFE-5A7F-CF64-6B650FB52EA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6D50785-3E62-1219-D4F6-540D19BC364B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30C1A12-2FA4-5BB1-7701-16AF4D81D387}"/>
              </a:ext>
            </a:extLst>
          </p:cNvPr>
          <p:cNvSpPr txBox="1"/>
          <p:nvPr/>
        </p:nvSpPr>
        <p:spPr>
          <a:xfrm>
            <a:off x="738919" y="1358898"/>
            <a:ext cx="9502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Basic mathematical and electromagnetic concepts of the </a:t>
            </a:r>
            <a:r>
              <a:rPr lang="en-US" altLang="ko-KR" dirty="0" err="1"/>
              <a:t>biomagnetic</a:t>
            </a:r>
            <a:r>
              <a:rPr lang="en-US" altLang="ko-KR" dirty="0"/>
              <a:t> inverse problem, Jukka Sarvas,1987</a:t>
            </a:r>
            <a:endParaRPr lang="ko-KR" alt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19337-1F72-5922-0F56-3C61D0CF457D}"/>
              </a:ext>
            </a:extLst>
          </p:cNvPr>
          <p:cNvSpPr txBox="1"/>
          <p:nvPr/>
        </p:nvSpPr>
        <p:spPr>
          <a:xfrm>
            <a:off x="738919" y="2189418"/>
            <a:ext cx="9502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Solving the Inverse Problem in Magnetocardiography, </a:t>
            </a:r>
            <a:r>
              <a:rPr lang="en-US" altLang="ko-KR" dirty="0" err="1"/>
              <a:t>Nenonen</a:t>
            </a:r>
            <a:r>
              <a:rPr lang="en-US" altLang="ko-KR" dirty="0"/>
              <a:t>, 1994</a:t>
            </a:r>
            <a:endParaRPr lang="ko-KR" alt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80F95-A66B-ADFF-5076-A022C848268A}"/>
              </a:ext>
            </a:extLst>
          </p:cNvPr>
          <p:cNvSpPr txBox="1"/>
          <p:nvPr/>
        </p:nvSpPr>
        <p:spPr>
          <a:xfrm>
            <a:off x="738919" y="4403977"/>
            <a:ext cx="9631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Standardized Myocardial Segmentation and Nomenclature for Tomographic Imaging of the Heart, AHA Scientific Statement,2002</a:t>
            </a:r>
            <a:endParaRPr lang="ko-KR" alt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64A12-BD93-9E1E-550F-C9B1C963C71E}"/>
              </a:ext>
            </a:extLst>
          </p:cNvPr>
          <p:cNvSpPr txBox="1"/>
          <p:nvPr/>
        </p:nvSpPr>
        <p:spPr>
          <a:xfrm>
            <a:off x="738919" y="3573458"/>
            <a:ext cx="980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Magnetic Source Images Determined by a Lead-Field Analysis: The Unique Minimum-Norm Least-Squares Estimation , Jia-Zhu Wang, Samuel J. Williamson,1992</a:t>
            </a:r>
            <a:endParaRPr lang="ko-KR" alt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61C28-897D-AF2A-489E-51329E95D325}"/>
              </a:ext>
            </a:extLst>
          </p:cNvPr>
          <p:cNvSpPr txBox="1"/>
          <p:nvPr/>
        </p:nvSpPr>
        <p:spPr>
          <a:xfrm>
            <a:off x="738919" y="2742939"/>
            <a:ext cx="9509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Interpreting magnetic files of the brain:</a:t>
            </a:r>
          </a:p>
          <a:p>
            <a:r>
              <a:rPr lang="en-US" altLang="ko-KR" dirty="0"/>
              <a:t>Minimum norm estimates, M.S </a:t>
            </a:r>
            <a:r>
              <a:rPr lang="en-US" altLang="ko-KR" dirty="0" err="1"/>
              <a:t>Hamalainen</a:t>
            </a:r>
            <a:r>
              <a:rPr lang="en-US" altLang="ko-KR" dirty="0"/>
              <a:t>, R. J </a:t>
            </a:r>
            <a:r>
              <a:rPr lang="en-US" altLang="ko-KR" dirty="0" err="1"/>
              <a:t>Llmoniemi</a:t>
            </a:r>
            <a:r>
              <a:rPr lang="en-US" altLang="ko-KR" dirty="0"/>
              <a:t>, 1994</a:t>
            </a:r>
            <a:endParaRPr lang="ko-KR" altLang="en-US" sz="1800" dirty="0"/>
          </a:p>
        </p:txBody>
      </p:sp>
      <p:pic>
        <p:nvPicPr>
          <p:cNvPr id="15" name="Picture 79" descr="354-Color Overlay blue">
            <a:extLst>
              <a:ext uri="{FF2B5EF4-FFF2-40B4-BE49-F238E27FC236}">
                <a16:creationId xmlns:a16="http://schemas.microsoft.com/office/drawing/2014/main" id="{C7AAAF1C-5420-EFC8-93F1-D7227AA7AEE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18" y="1574157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9" descr="354-Color Overlay blue">
            <a:extLst>
              <a:ext uri="{FF2B5EF4-FFF2-40B4-BE49-F238E27FC236}">
                <a16:creationId xmlns:a16="http://schemas.microsoft.com/office/drawing/2014/main" id="{F37238E3-A728-1118-868B-A8E466A89AA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93" y="2291161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9" descr="354-Color Overlay blue">
            <a:extLst>
              <a:ext uri="{FF2B5EF4-FFF2-40B4-BE49-F238E27FC236}">
                <a16:creationId xmlns:a16="http://schemas.microsoft.com/office/drawing/2014/main" id="{30A42EDF-F15B-D033-03A0-A61E02E213C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8" y="2970023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9" descr="354-Color Overlay blue">
            <a:extLst>
              <a:ext uri="{FF2B5EF4-FFF2-40B4-BE49-F238E27FC236}">
                <a16:creationId xmlns:a16="http://schemas.microsoft.com/office/drawing/2014/main" id="{5A647E1C-29F4-72A2-7735-F7DBA9E854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19" y="3807610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9" descr="354-Color Overlay blue">
            <a:extLst>
              <a:ext uri="{FF2B5EF4-FFF2-40B4-BE49-F238E27FC236}">
                <a16:creationId xmlns:a16="http://schemas.microsoft.com/office/drawing/2014/main" id="{5DD15945-E4AA-EE56-318D-7EFD61E8C95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14" y="4631867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239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218" y="1846328"/>
            <a:ext cx="10748708" cy="129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latinLnBrk="0">
              <a:lnSpc>
                <a:spcPct val="120000"/>
              </a:lnSpc>
              <a:defRPr/>
            </a:pPr>
            <a:r>
              <a:rPr lang="ko-KR" altLang="en-US" sz="3500" b="1" spc="-100" dirty="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신호 처리</a:t>
            </a:r>
            <a:r>
              <a:rPr lang="en-US" altLang="ko-KR" sz="3500" b="1" spc="-100" dirty="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, </a:t>
            </a:r>
            <a:r>
              <a:rPr lang="ko-KR" altLang="en-US" sz="3500" b="1" spc="-100" dirty="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태아 </a:t>
            </a:r>
            <a:r>
              <a:rPr lang="ko-KR" altLang="en-US" sz="3500" b="1" spc="-100" dirty="0" err="1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심자도</a:t>
            </a:r>
            <a:r>
              <a:rPr lang="ko-KR" altLang="en-US" sz="3500" b="1" spc="-100" dirty="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 신호 추출</a:t>
            </a:r>
            <a:endParaRPr lang="en-US" altLang="ko-KR" sz="3500" b="1" spc="-100" dirty="0">
              <a:ln w="9525">
                <a:solidFill>
                  <a:srgbClr val="01317B">
                    <a:alpha val="0"/>
                  </a:srgb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</a:endParaRPr>
          </a:p>
          <a:p>
            <a:pPr algn="ctr" defTabSz="457200" latinLnBrk="0">
              <a:lnSpc>
                <a:spcPct val="120000"/>
              </a:lnSpc>
              <a:defRPr/>
            </a:pPr>
            <a:r>
              <a:rPr lang="ko-KR" altLang="en-US" sz="3500" b="1" spc="-100" dirty="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개요와 설명</a:t>
            </a:r>
            <a:endParaRPr lang="en-US" altLang="ko-KR" sz="3500" b="1" spc="-100" dirty="0">
              <a:ln w="9525">
                <a:solidFill>
                  <a:srgbClr val="01317B">
                    <a:alpha val="0"/>
                  </a:srgb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8" name="직사각형 7"/>
          <p:cNvSpPr/>
          <p:nvPr/>
        </p:nvSpPr>
        <p:spPr>
          <a:xfrm flipH="1">
            <a:off x="-1" y="0"/>
            <a:ext cx="145143" cy="9867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x-none" altLang="en-US">
              <a:latin typeface="KoPubWorld돋움체 Medium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53801" y="4436594"/>
            <a:ext cx="2160000" cy="419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latinLnBrk="0">
              <a:lnSpc>
                <a:spcPct val="110000"/>
              </a:lnSpc>
              <a:defRPr/>
            </a:pPr>
            <a:r>
              <a:rPr lang="en-US" altLang="ko-KR" sz="2000" b="1" spc="-100" dirty="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latin typeface="양재튼튼체B"/>
                <a:ea typeface="양재튼튼체B"/>
              </a:rPr>
              <a:t>2022. </a:t>
            </a:r>
            <a:r>
              <a:rPr lang="en-US" altLang="ko-KR" sz="2000" b="1" spc="-10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latin typeface="양재튼튼체B"/>
                <a:ea typeface="양재튼튼체B"/>
              </a:rPr>
              <a:t>~</a:t>
            </a:r>
            <a:endParaRPr lang="en-US" altLang="ko-KR" sz="2000" b="1" spc="-100">
              <a:solidFill>
                <a:srgbClr val="002060"/>
              </a:solidFill>
              <a:latin typeface="양재튼튼체B"/>
              <a:ea typeface="양재튼튼체B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8453" y="5456072"/>
            <a:ext cx="2348238" cy="9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34079" y="4857737"/>
            <a:ext cx="1439443" cy="29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작성자</a:t>
            </a:r>
            <a:r>
              <a:rPr lang="en-US" altLang="ko-KR" sz="1400"/>
              <a:t>: </a:t>
            </a:r>
            <a:r>
              <a:rPr lang="ko-KR" altLang="en-US" sz="1400"/>
              <a:t>정원식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4857737"/>
            <a:ext cx="1791437" cy="29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실무자</a:t>
            </a:r>
            <a:r>
              <a:rPr lang="en-US" altLang="ko-KR" sz="1400"/>
              <a:t>: </a:t>
            </a:r>
            <a:r>
              <a:rPr lang="ko-KR" altLang="en-US" sz="1400"/>
              <a:t>정원식</a:t>
            </a:r>
          </a:p>
        </p:txBody>
      </p:sp>
    </p:spTree>
    <p:extLst>
      <p:ext uri="{BB962C8B-B14F-4D97-AF65-F5344CB8AC3E}">
        <p14:creationId xmlns:p14="http://schemas.microsoft.com/office/powerpoint/2010/main" val="307949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심장 신호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개요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-46406" y="5818012"/>
            <a:ext cx="10361881" cy="3362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심장 전기 신호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( ECG, ECK )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심장의 전기 신호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D44E2-73AE-5009-5374-D2A636924504}"/>
              </a:ext>
            </a:extLst>
          </p:cNvPr>
          <p:cNvSpPr txBox="1"/>
          <p:nvPr/>
        </p:nvSpPr>
        <p:spPr>
          <a:xfrm>
            <a:off x="764029" y="5818012"/>
            <a:ext cx="6096000" cy="608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sz="2000" dirty="0">
                <a:solidFill>
                  <a:srgbClr val="00B0F0"/>
                </a:solidFill>
              </a:rPr>
              <a:t>심장은 주기적으로 전기 신호를 발생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dirty="0"/>
              <a:t>이때</a:t>
            </a:r>
            <a:r>
              <a:rPr lang="en-US" altLang="ko-KR" sz="1600" dirty="0"/>
              <a:t>, </a:t>
            </a:r>
            <a:r>
              <a:rPr lang="ko-KR" altLang="en-US" sz="1600" dirty="0"/>
              <a:t>발생하는 전기 신호를 </a:t>
            </a:r>
            <a:r>
              <a:rPr lang="en-US" altLang="ko-KR" sz="1600" b="1" dirty="0"/>
              <a:t>ECG</a:t>
            </a:r>
            <a:r>
              <a:rPr lang="en-US" altLang="ko-KR" sz="1600" dirty="0"/>
              <a:t> </a:t>
            </a:r>
            <a:r>
              <a:rPr lang="ko-KR" altLang="en-US" sz="1600" dirty="0"/>
              <a:t>또는 </a:t>
            </a:r>
            <a:r>
              <a:rPr lang="en-US" altLang="ko-KR" sz="1600" b="1" dirty="0"/>
              <a:t>EKG</a:t>
            </a:r>
            <a:r>
              <a:rPr lang="ko-KR" altLang="en-US" sz="1600" dirty="0"/>
              <a:t>라고 부름</a:t>
            </a:r>
            <a:endParaRPr lang="en-US" altLang="ko-KR" sz="16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04A170-3E02-73DE-D032-8045D59B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65" y="1825104"/>
            <a:ext cx="4249569" cy="37019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D7A2CD-E22A-7BE1-4217-19394A9EE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056" y="1715066"/>
            <a:ext cx="2041833" cy="24202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ACBB9B2-9F7C-BC78-9034-406E599F3B5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760593" y="4290551"/>
            <a:ext cx="2005296" cy="19287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7E8B1E-717A-28E4-1CF7-CFDC7FC3F86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8741472" y="2267603"/>
            <a:ext cx="2002467" cy="315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02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심장 신호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개요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-46406" y="5818012"/>
            <a:ext cx="10361881" cy="3362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심장 전기 신호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( ECG, ECK )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MCG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신호와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ECG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신호의 차이점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D44E2-73AE-5009-5374-D2A636924504}"/>
              </a:ext>
            </a:extLst>
          </p:cNvPr>
          <p:cNvSpPr txBox="1"/>
          <p:nvPr/>
        </p:nvSpPr>
        <p:spPr>
          <a:xfrm>
            <a:off x="807931" y="4469436"/>
            <a:ext cx="6499413" cy="877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sz="2000" dirty="0">
                <a:solidFill>
                  <a:srgbClr val="00B0F0"/>
                </a:solidFill>
              </a:rPr>
              <a:t>환자 호흡</a:t>
            </a:r>
            <a:r>
              <a:rPr lang="en-US" altLang="ko-KR" sz="2000" dirty="0">
                <a:solidFill>
                  <a:srgbClr val="00B0F0"/>
                </a:solidFill>
              </a:rPr>
              <a:t>(</a:t>
            </a:r>
            <a:r>
              <a:rPr lang="ko-KR" altLang="en-US" sz="2000" dirty="0">
                <a:solidFill>
                  <a:srgbClr val="00B0F0"/>
                </a:solidFill>
              </a:rPr>
              <a:t>흉부 확장</a:t>
            </a:r>
            <a:r>
              <a:rPr lang="en-US" altLang="ko-KR" sz="2000" dirty="0">
                <a:solidFill>
                  <a:srgbClr val="00B0F0"/>
                </a:solidFill>
              </a:rPr>
              <a:t>,</a:t>
            </a:r>
            <a:r>
              <a:rPr lang="ko-KR" altLang="en-US" sz="2000" dirty="0">
                <a:solidFill>
                  <a:srgbClr val="00B0F0"/>
                </a:solidFill>
              </a:rPr>
              <a:t> 수축</a:t>
            </a:r>
            <a:r>
              <a:rPr lang="en-US" altLang="ko-KR" sz="2000" dirty="0">
                <a:solidFill>
                  <a:srgbClr val="00B0F0"/>
                </a:solidFill>
              </a:rPr>
              <a:t>)</a:t>
            </a:r>
            <a:r>
              <a:rPr lang="ko-KR" altLang="en-US" sz="2000" dirty="0">
                <a:solidFill>
                  <a:srgbClr val="00B0F0"/>
                </a:solidFill>
              </a:rPr>
              <a:t> 에 민감하게 반응함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dirty="0"/>
              <a:t>심장 신호가 위나 아래로 이동되는 현상이 발생함</a:t>
            </a:r>
            <a:endParaRPr lang="en-US" altLang="ko-KR" sz="1600" dirty="0"/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en-US" altLang="ko-KR" sz="1600" dirty="0"/>
              <a:t>SQUID(</a:t>
            </a:r>
            <a:r>
              <a:rPr lang="ko-KR" altLang="en-US" sz="1600" dirty="0"/>
              <a:t>초전도</a:t>
            </a:r>
            <a:endParaRPr lang="en-US" altLang="ko-KR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826E1-4FB3-4D01-5414-76D7A8A6CF4E}"/>
              </a:ext>
            </a:extLst>
          </p:cNvPr>
          <p:cNvSpPr txBox="1"/>
          <p:nvPr/>
        </p:nvSpPr>
        <p:spPr>
          <a:xfrm>
            <a:off x="764027" y="1780625"/>
            <a:ext cx="6499413" cy="1146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en-US" altLang="ko-KR" sz="2000" dirty="0">
                <a:solidFill>
                  <a:srgbClr val="00B0F0"/>
                </a:solidFill>
              </a:rPr>
              <a:t>MCG </a:t>
            </a:r>
            <a:r>
              <a:rPr lang="ko-KR" altLang="en-US" sz="2000" dirty="0">
                <a:solidFill>
                  <a:srgbClr val="00B0F0"/>
                </a:solidFill>
              </a:rPr>
              <a:t>장비의 우수함과 문제점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en-US" altLang="ko-KR" sz="1600" dirty="0"/>
              <a:t>MCG</a:t>
            </a:r>
            <a:r>
              <a:rPr lang="ko-KR" altLang="en-US" sz="1600" dirty="0"/>
              <a:t>가 </a:t>
            </a:r>
            <a:r>
              <a:rPr lang="en-US" altLang="ko-KR" sz="1600" dirty="0"/>
              <a:t>ECG</a:t>
            </a:r>
            <a:r>
              <a:rPr lang="ko-KR" altLang="en-US" sz="1600" dirty="0"/>
              <a:t>에 비해 감지 영역이 더 미세하고 작음</a:t>
            </a:r>
            <a:endParaRPr lang="en-US" altLang="ko-KR" sz="1600" dirty="0"/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en-US" altLang="ko-KR" sz="1600" dirty="0"/>
              <a:t>SQUID(</a:t>
            </a:r>
            <a:r>
              <a:rPr lang="ko-KR" altLang="en-US" sz="1600" dirty="0"/>
              <a:t>초전도 양자 간섭 장치</a:t>
            </a:r>
            <a:r>
              <a:rPr lang="en-US" altLang="ko-KR" sz="1600" dirty="0"/>
              <a:t>)</a:t>
            </a:r>
            <a:r>
              <a:rPr lang="ko-KR" altLang="en-US" sz="1600" dirty="0"/>
              <a:t>를 이용함</a:t>
            </a:r>
            <a:r>
              <a:rPr lang="en-US" altLang="ko-KR" sz="1600" dirty="0"/>
              <a:t>. SQUID</a:t>
            </a:r>
            <a:r>
              <a:rPr lang="ko-KR" altLang="en-US" sz="1600" dirty="0"/>
              <a:t>는 현존하는 자기 센서 중 가장 낮은 단위를 잡는 예민한 장비</a:t>
            </a:r>
            <a:endParaRPr lang="en-US" altLang="ko-KR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69F48-3445-C26B-D931-7564BC9098D6}"/>
              </a:ext>
            </a:extLst>
          </p:cNvPr>
          <p:cNvSpPr txBox="1"/>
          <p:nvPr/>
        </p:nvSpPr>
        <p:spPr>
          <a:xfrm>
            <a:off x="792271" y="3102234"/>
            <a:ext cx="6499413" cy="877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sz="2000" dirty="0">
                <a:solidFill>
                  <a:srgbClr val="00B0F0"/>
                </a:solidFill>
              </a:rPr>
              <a:t>외부 자극에 대해 불필요한 잡음까지 잡게 됨</a:t>
            </a:r>
            <a:r>
              <a:rPr lang="en-US" altLang="ko-KR" sz="2000" dirty="0">
                <a:solidFill>
                  <a:srgbClr val="00B0F0"/>
                </a:solidFill>
              </a:rPr>
              <a:t>.</a:t>
            </a:r>
            <a:endParaRPr lang="ko-KR" altLang="en-US" sz="2000" dirty="0">
              <a:solidFill>
                <a:srgbClr val="00B0F0"/>
              </a:solidFill>
            </a:endParaRP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en-US" altLang="ko-KR" sz="1600" dirty="0"/>
              <a:t>MSR(</a:t>
            </a:r>
            <a:r>
              <a:rPr lang="ko-KR" altLang="en-US" sz="1600" dirty="0"/>
              <a:t>자기 차폐 방</a:t>
            </a:r>
            <a:r>
              <a:rPr lang="en-US" altLang="ko-KR" sz="1600" dirty="0"/>
              <a:t>)</a:t>
            </a:r>
            <a:r>
              <a:rPr lang="ko-KR" altLang="en-US" sz="1600" dirty="0"/>
              <a:t>안에서 관측함으로</a:t>
            </a:r>
            <a:r>
              <a:rPr lang="en-US" altLang="ko-KR" sz="1600" dirty="0"/>
              <a:t>, </a:t>
            </a:r>
            <a:r>
              <a:rPr lang="ko-KR" altLang="en-US" sz="1600" dirty="0"/>
              <a:t>외부 자극을 잡아 줌</a:t>
            </a:r>
            <a:endParaRPr lang="en-US" altLang="ko-KR" sz="1600" dirty="0"/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en-US" altLang="ko-KR" sz="1600" dirty="0"/>
              <a:t>2 </a:t>
            </a:r>
            <a:r>
              <a:rPr lang="ko-KR" altLang="en-US" sz="1600" dirty="0"/>
              <a:t>개의 자기장 발생 코일을 이용하여</a:t>
            </a:r>
            <a:r>
              <a:rPr lang="en-US" altLang="ko-KR" sz="1600" dirty="0"/>
              <a:t>, </a:t>
            </a:r>
            <a:r>
              <a:rPr lang="ko-KR" altLang="en-US" sz="1600"/>
              <a:t>환경 </a:t>
            </a:r>
            <a:r>
              <a:rPr lang="en-US" altLang="ko-KR" sz="1600"/>
              <a:t>Noise </a:t>
            </a:r>
            <a:r>
              <a:rPr lang="ko-KR" altLang="en-US" sz="1600"/>
              <a:t>제거</a:t>
            </a:r>
            <a:endParaRPr lang="en-US" altLang="ko-KR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AE3F1-F541-2E01-380E-59C91199DF1C}"/>
              </a:ext>
            </a:extLst>
          </p:cNvPr>
          <p:cNvSpPr txBox="1"/>
          <p:nvPr/>
        </p:nvSpPr>
        <p:spPr>
          <a:xfrm>
            <a:off x="738918" y="5603924"/>
            <a:ext cx="884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시계열 신호를 그대로 사용 하는게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아닌 신호 전처리를 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835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심장 신호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개요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10751380" y="5785491"/>
            <a:ext cx="2197911" cy="4571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신호 분석 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Tool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및 구현 결과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MCG Base line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보정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AE3F1-F541-2E01-380E-59C91199DF1C}"/>
              </a:ext>
            </a:extLst>
          </p:cNvPr>
          <p:cNvSpPr txBox="1"/>
          <p:nvPr/>
        </p:nvSpPr>
        <p:spPr>
          <a:xfrm>
            <a:off x="2766161" y="4861269"/>
            <a:ext cx="1621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A)</a:t>
            </a:r>
            <a:r>
              <a:rPr lang="ko-KR" altLang="en-US" dirty="0">
                <a:sym typeface="Wingdings" panose="05000000000000000000" pitchFamily="2" charset="2"/>
              </a:rPr>
              <a:t>원본 신호</a:t>
            </a:r>
            <a:endParaRPr lang="ko-KR" altLang="en-US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876D63B-351C-E519-2833-6CD1597E0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18" y="1841035"/>
            <a:ext cx="5731510" cy="2846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3184B0-0447-CD25-D74B-D080BE782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28" y="1791232"/>
            <a:ext cx="5731510" cy="284607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47160C-3661-98B2-4281-D59345B9696E}"/>
              </a:ext>
            </a:extLst>
          </p:cNvPr>
          <p:cNvSpPr txBox="1"/>
          <p:nvPr/>
        </p:nvSpPr>
        <p:spPr>
          <a:xfrm>
            <a:off x="7967244" y="4774389"/>
            <a:ext cx="258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B) Base Line </a:t>
            </a:r>
            <a:r>
              <a:rPr lang="ko-KR" altLang="en-US" dirty="0">
                <a:sym typeface="Wingdings" panose="05000000000000000000" pitchFamily="2" charset="2"/>
              </a:rPr>
              <a:t>보정신호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08E7E-0BEC-9E4D-C15A-061F5550E911}"/>
              </a:ext>
            </a:extLst>
          </p:cNvPr>
          <p:cNvSpPr txBox="1"/>
          <p:nvPr/>
        </p:nvSpPr>
        <p:spPr>
          <a:xfrm>
            <a:off x="3148460" y="5454568"/>
            <a:ext cx="6499413" cy="1146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sz="2000" dirty="0">
                <a:solidFill>
                  <a:srgbClr val="00B0F0"/>
                </a:solidFill>
              </a:rPr>
              <a:t>파란색 커서</a:t>
            </a:r>
            <a:r>
              <a:rPr lang="en-US" altLang="ko-KR" sz="2000" dirty="0">
                <a:solidFill>
                  <a:srgbClr val="00B0F0"/>
                </a:solidFill>
              </a:rPr>
              <a:t>(Baseline)</a:t>
            </a:r>
            <a:r>
              <a:rPr lang="ko-KR" altLang="en-US" sz="2000" dirty="0">
                <a:solidFill>
                  <a:srgbClr val="00B0F0"/>
                </a:solidFill>
              </a:rPr>
              <a:t> 사이의 신호들의 합 활용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dirty="0"/>
              <a:t>파란색 커서 간격의 신호들을 합쳐서</a:t>
            </a:r>
            <a:r>
              <a:rPr lang="en-US" altLang="ko-KR" sz="1600" dirty="0"/>
              <a:t>, </a:t>
            </a:r>
            <a:r>
              <a:rPr lang="ko-KR" altLang="en-US" sz="1600" dirty="0"/>
              <a:t>평균을 냄</a:t>
            </a:r>
            <a:r>
              <a:rPr lang="en-US" altLang="ko-KR" sz="1600" dirty="0"/>
              <a:t>[C*1 </a:t>
            </a:r>
            <a:r>
              <a:rPr lang="ko-KR" altLang="en-US" sz="1600" dirty="0"/>
              <a:t>벡터</a:t>
            </a:r>
            <a:r>
              <a:rPr lang="en-US" altLang="ko-KR" sz="1600" dirty="0"/>
              <a:t>]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dirty="0"/>
              <a:t>원본 신호의 모든 신호에 </a:t>
            </a:r>
            <a:r>
              <a:rPr lang="en-US" altLang="ko-KR" sz="1600" dirty="0"/>
              <a:t>[C*1] </a:t>
            </a:r>
            <a:r>
              <a:rPr lang="ko-KR" altLang="en-US" sz="1600" dirty="0"/>
              <a:t>벡터를 뺌</a:t>
            </a:r>
            <a:endParaRPr lang="en-US" altLang="ko-KR" sz="1600" dirty="0"/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b="1" dirty="0"/>
              <a:t>보통 </a:t>
            </a:r>
            <a:r>
              <a:rPr lang="en-US" altLang="ko-KR" sz="1600" b="1" dirty="0"/>
              <a:t>P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Q </a:t>
            </a:r>
            <a:r>
              <a:rPr lang="ko-KR" altLang="en-US" sz="1600" b="1" dirty="0"/>
              <a:t>사이를 활용</a:t>
            </a:r>
            <a:endParaRPr lang="en-US" altLang="ko-KR" sz="1600" b="1" dirty="0"/>
          </a:p>
        </p:txBody>
      </p:sp>
      <p:pic>
        <p:nvPicPr>
          <p:cNvPr id="1026" name="Picture 2" descr="리드 1의 ECG 신호">
            <a:extLst>
              <a:ext uri="{FF2B5EF4-FFF2-40B4-BE49-F238E27FC236}">
                <a16:creationId xmlns:a16="http://schemas.microsoft.com/office/drawing/2014/main" id="{A7536C5B-E7C3-B739-01CD-EC6612F6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186" y="5360586"/>
            <a:ext cx="2586106" cy="14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63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심장 신호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개요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10751380" y="5785491"/>
            <a:ext cx="2197911" cy="4571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신호 분석 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Tool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및 구현 결과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MCG Base line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보정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08E7E-0BEC-9E4D-C15A-061F5550E911}"/>
              </a:ext>
            </a:extLst>
          </p:cNvPr>
          <p:cNvSpPr txBox="1"/>
          <p:nvPr/>
        </p:nvSpPr>
        <p:spPr>
          <a:xfrm>
            <a:off x="3472908" y="6007026"/>
            <a:ext cx="6499413" cy="608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en-US" altLang="ko-KR" sz="2000" dirty="0">
                <a:solidFill>
                  <a:srgbClr val="00B0F0"/>
                </a:solidFill>
              </a:rPr>
              <a:t>Baseline </a:t>
            </a:r>
            <a:r>
              <a:rPr lang="ko-KR" altLang="en-US" sz="2000" dirty="0">
                <a:solidFill>
                  <a:srgbClr val="00B0F0"/>
                </a:solidFill>
              </a:rPr>
              <a:t>수정과 자기장 맵</a:t>
            </a:r>
            <a:r>
              <a:rPr lang="en-US" altLang="ko-KR" sz="2000" dirty="0">
                <a:solidFill>
                  <a:srgbClr val="00B0F0"/>
                </a:solidFill>
              </a:rPr>
              <a:t>(</a:t>
            </a:r>
            <a:r>
              <a:rPr lang="ko-KR" altLang="en-US" sz="2000" dirty="0">
                <a:solidFill>
                  <a:srgbClr val="00B0F0"/>
                </a:solidFill>
              </a:rPr>
              <a:t>빨간 커서</a:t>
            </a:r>
            <a:r>
              <a:rPr lang="en-US" altLang="ko-KR" sz="2000" dirty="0">
                <a:solidFill>
                  <a:srgbClr val="00B0F0"/>
                </a:solidFill>
              </a:rPr>
              <a:t>)</a:t>
            </a:r>
            <a:endParaRPr lang="ko-KR" altLang="en-US" sz="2000" dirty="0">
              <a:solidFill>
                <a:srgbClr val="00B0F0"/>
              </a:solidFill>
            </a:endParaRP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en-US" altLang="ko-KR" sz="1600" dirty="0"/>
              <a:t>Baseline</a:t>
            </a:r>
            <a:r>
              <a:rPr lang="ko-KR" altLang="en-US" sz="1600" dirty="0"/>
              <a:t>에 따른 신호 처리 결과와 자기장 맵</a:t>
            </a:r>
            <a:endParaRPr lang="en-US" altLang="ko-KR" sz="1600" dirty="0"/>
          </a:p>
        </p:txBody>
      </p:sp>
      <p:pic>
        <p:nvPicPr>
          <p:cNvPr id="1026" name="Picture 2" descr="리드 1의 ECG 신호">
            <a:extLst>
              <a:ext uri="{FF2B5EF4-FFF2-40B4-BE49-F238E27FC236}">
                <a16:creationId xmlns:a16="http://schemas.microsoft.com/office/drawing/2014/main" id="{A7536C5B-E7C3-B739-01CD-EC6612F6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186" y="5360586"/>
            <a:ext cx="2586106" cy="14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EBC4E27-A245-BE71-5F1C-E3E8AB7C95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972" y="1763025"/>
            <a:ext cx="3944196" cy="19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AEA4A7-7E08-7C75-5BCC-F65037E66B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755" y="1737941"/>
            <a:ext cx="2348354" cy="19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464B81-9512-120E-D062-02A3CF889C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66" y="3871345"/>
            <a:ext cx="3902196" cy="193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CBD2F6E-4FE4-0BAC-BA11-7068D71B11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449" y="3871345"/>
            <a:ext cx="2303538" cy="1890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194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94917" y="869281"/>
            <a:ext cx="10751956" cy="338554"/>
            <a:chOff x="197318" y="682241"/>
            <a:chExt cx="7169063" cy="338554"/>
          </a:xfrm>
        </p:grpSpPr>
        <p:sp>
          <p:nvSpPr>
            <p:cNvPr id="15" name="Text Box 468"/>
            <p:cNvSpPr txBox="1">
              <a:spLocks noChangeArrowheads="1"/>
            </p:cNvSpPr>
            <p:nvPr/>
          </p:nvSpPr>
          <p:spPr>
            <a:xfrm>
              <a:off x="362094" y="682241"/>
              <a:ext cx="70042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en-US" altLang="ko-KR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GW </a:t>
              </a:r>
              <a:r>
                <a:rPr kumimoji="0" lang="ko-KR" altLang="en-US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검출기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7318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38919" y="1230177"/>
            <a:ext cx="5863967" cy="463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>
                <a:latin typeface="HY헤드라인M"/>
                <a:ea typeface="HY헤드라인M"/>
                <a:cs typeface="Arial"/>
              </a:rPr>
              <a:t>LIGO(</a:t>
            </a:r>
            <a:r>
              <a:rPr lang="ko-KR" altLang="en-US">
                <a:latin typeface="HY헤드라인M"/>
                <a:ea typeface="HY헤드라인M"/>
                <a:cs typeface="Arial"/>
              </a:rPr>
              <a:t>미국</a:t>
            </a:r>
            <a:r>
              <a:rPr lang="en-US" altLang="ko-KR">
                <a:latin typeface="HY헤드라인M"/>
                <a:ea typeface="HY헤드라인M"/>
                <a:cs typeface="Arial"/>
              </a:rPr>
              <a:t>),KAGRA(</a:t>
            </a:r>
            <a:r>
              <a:rPr lang="ko-KR" altLang="en-US">
                <a:latin typeface="HY헤드라인M"/>
                <a:ea typeface="HY헤드라인M"/>
                <a:cs typeface="Arial"/>
              </a:rPr>
              <a:t>일본</a:t>
            </a:r>
            <a:r>
              <a:rPr lang="en-US" altLang="ko-KR">
                <a:latin typeface="HY헤드라인M"/>
                <a:ea typeface="HY헤드라인M"/>
                <a:cs typeface="Arial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71400" y="5941622"/>
            <a:ext cx="8906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i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매우 미약한</a:t>
            </a:r>
            <a:r>
              <a:rPr lang="en-US" altLang="ko-KR" b="1" i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1" i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GW</a:t>
            </a:r>
            <a:r>
              <a:rPr lang="ko-KR" altLang="en-US" b="1" i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실존 확인</a:t>
            </a:r>
            <a:r>
              <a:rPr lang="ko-KR" altLang="en-US" b="1" i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과 </a:t>
            </a:r>
            <a:r>
              <a:rPr lang="ko-KR" altLang="en-US" b="1" i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초신성</a:t>
            </a:r>
            <a:r>
              <a:rPr lang="ko-KR" altLang="en-US" b="1" i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폭발 등에 활용하여</a:t>
            </a:r>
            <a:r>
              <a:rPr lang="en-US" altLang="ko-KR" b="1" i="1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  <a:r>
              <a:rPr lang="ko-KR" altLang="en-US" b="1" i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b="1" i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우주의 기원을 찾겠다</a:t>
            </a:r>
            <a:r>
              <a:rPr lang="en-US" altLang="ko-KR" b="1" i="1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39" name="Text Box 468"/>
          <p:cNvSpPr txBox="1">
            <a:spLocks noChangeArrowheads="1"/>
          </p:cNvSpPr>
          <p:nvPr/>
        </p:nvSpPr>
        <p:spPr>
          <a:xfrm>
            <a:off x="843585" y="5954700"/>
            <a:ext cx="1576342" cy="338554"/>
          </a:xfrm>
          <a:prstGeom prst="rect">
            <a:avLst/>
          </a:prstGeom>
          <a:noFill/>
          <a:ln>
            <a:noFill/>
          </a:ln>
        </p:spPr>
        <p:txBody>
          <a:bodyPr wrap="square" lIns="72000" t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algn="l" eaLnBrk="1" latinLnBrk="0" hangingPunct="1">
              <a:defRPr/>
            </a:pPr>
            <a:r>
              <a:rPr kumimoji="0" lang="en-US" altLang="ko-KR" sz="22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Times New Roman"/>
              </a:rPr>
              <a:t>Ligo </a:t>
            </a:r>
            <a:r>
              <a:rPr kumimoji="0" lang="ko-KR" altLang="en-US" sz="22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Times New Roman"/>
              </a:rPr>
              <a:t>목적</a:t>
            </a:r>
          </a:p>
        </p:txBody>
      </p:sp>
      <p:sp>
        <p:nvSpPr>
          <p:cNvPr id="41" name="직사각형 40"/>
          <p:cNvSpPr/>
          <p:nvPr/>
        </p:nvSpPr>
        <p:spPr bwMode="gray">
          <a:xfrm>
            <a:off x="596459" y="6043722"/>
            <a:ext cx="144001" cy="180000"/>
          </a:xfrm>
          <a:prstGeom prst="rect">
            <a:avLst/>
          </a:prstGeom>
          <a:solidFill>
            <a:srgbClr val="01317B"/>
          </a:solidFill>
          <a:ln w="19050" algn="ctr">
            <a:noFill/>
            <a:miter/>
          </a:ln>
        </p:spPr>
        <p:txBody>
          <a:bodyPr wrap="square" lIns="88900" tIns="88900" rIns="88900" bIns="88900" anchor="ctr"/>
          <a:lstStyle/>
          <a:p>
            <a:pPr marL="0" marR="0" lvl="0" indent="0" algn="ctr" defTabSz="4572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Font typeface="Wingdings 2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ea typeface="-윤고딕330"/>
            </a:endParaRPr>
          </a:p>
        </p:txBody>
      </p:sp>
      <p:sp>
        <p:nvSpPr>
          <p:cNvPr id="56" name="TextBox 7"/>
          <p:cNvSpPr txBox="1">
            <a:spLocks noChangeArrowheads="1"/>
          </p:cNvSpPr>
          <p:nvPr/>
        </p:nvSpPr>
        <p:spPr>
          <a:xfrm>
            <a:off x="533774" y="210469"/>
            <a:ext cx="8889626" cy="4639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Gravity Spy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15576" y="114300"/>
            <a:ext cx="1771649" cy="476248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66433" y="142874"/>
            <a:ext cx="2526984" cy="40634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4894" y="3830375"/>
            <a:ext cx="3246787" cy="202617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3957" y="1676398"/>
            <a:ext cx="3245086" cy="214312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255509" y="1615572"/>
            <a:ext cx="5248274" cy="3626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심장 신호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개요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10751380" y="5785491"/>
            <a:ext cx="2197911" cy="4571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5715730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신호 추출 알고리즘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(OP)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 절차 및 구현 결과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155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산모의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MCG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신호로 부터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태아의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MCG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신호를 추출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정상인의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MCG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신호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2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개를 합하여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산모의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MCG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신호 생성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하나는 그대로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나머지는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X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축 반전과 신호 강도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1/10)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사용한 알고리즘은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OP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알고리즘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OP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Orthogonal Projection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의 줄임 말이며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그램 </a:t>
            </a:r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슈미츠와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회귀분석의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HAT Matrix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를 이용함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08E7E-0BEC-9E4D-C15A-061F5550E911}"/>
              </a:ext>
            </a:extLst>
          </p:cNvPr>
          <p:cNvSpPr txBox="1"/>
          <p:nvPr/>
        </p:nvSpPr>
        <p:spPr>
          <a:xfrm>
            <a:off x="3472908" y="6007026"/>
            <a:ext cx="6499413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en-US" altLang="ko-KR" sz="2000" dirty="0">
                <a:solidFill>
                  <a:srgbClr val="00B0F0"/>
                </a:solidFill>
              </a:rPr>
              <a:t>OP</a:t>
            </a:r>
            <a:r>
              <a:rPr lang="ko-KR" altLang="en-US" sz="2000" dirty="0">
                <a:solidFill>
                  <a:srgbClr val="00B0F0"/>
                </a:solidFill>
              </a:rPr>
              <a:t>의 회귀분석 활용법</a:t>
            </a:r>
          </a:p>
        </p:txBody>
      </p:sp>
      <p:pic>
        <p:nvPicPr>
          <p:cNvPr id="1026" name="Picture 2" descr="리드 1의 ECG 신호">
            <a:extLst>
              <a:ext uri="{FF2B5EF4-FFF2-40B4-BE49-F238E27FC236}">
                <a16:creationId xmlns:a16="http://schemas.microsoft.com/office/drawing/2014/main" id="{A7536C5B-E7C3-B739-01CD-EC6612F6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186" y="5360586"/>
            <a:ext cx="2586106" cy="14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B1FBA7-7F15-0E5D-3B05-F03338EB8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6281"/>
            <a:ext cx="3433116" cy="30121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34AF27-0043-CBA0-19C4-1D2C0D560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387" y="2894132"/>
            <a:ext cx="4557016" cy="28164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876BCF-31DA-F43C-677E-D9B9D1993B3E}"/>
                  </a:ext>
                </a:extLst>
              </p:cNvPr>
              <p:cNvSpPr txBox="1"/>
              <p:nvPr/>
            </p:nvSpPr>
            <p:spPr>
              <a:xfrm>
                <a:off x="3479396" y="6327337"/>
                <a:ext cx="3945320" cy="440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ko-KR" sz="2800" b="1" dirty="0"/>
                  <a:t>=V-U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altLang="ko-KR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876BCF-31DA-F43C-677E-D9B9D1993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96" y="6327337"/>
                <a:ext cx="3945320" cy="440633"/>
              </a:xfrm>
              <a:prstGeom prst="rect">
                <a:avLst/>
              </a:prstGeom>
              <a:blipFill>
                <a:blip r:embed="rId5"/>
                <a:stretch>
                  <a:fillRect t="-22222" b="-48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671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94918" y="869281"/>
            <a:ext cx="10751956" cy="338554"/>
            <a:chOff x="197319" y="682241"/>
            <a:chExt cx="7169063" cy="338554"/>
          </a:xfrm>
        </p:grpSpPr>
        <p:sp>
          <p:nvSpPr>
            <p:cNvPr id="15" name="Text Box 468"/>
            <p:cNvSpPr txBox="1">
              <a:spLocks noChangeArrowheads="1"/>
            </p:cNvSpPr>
            <p:nvPr/>
          </p:nvSpPr>
          <p:spPr>
            <a:xfrm>
              <a:off x="362095" y="682241"/>
              <a:ext cx="700428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en-US" altLang="ko-KR" sz="2200" b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OP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논문 원본 절차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Times New Roman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41" name="직사각형 40"/>
          <p:cNvSpPr/>
          <p:nvPr/>
        </p:nvSpPr>
        <p:spPr bwMode="gray">
          <a:xfrm>
            <a:off x="596459" y="6043722"/>
            <a:ext cx="144001" cy="180000"/>
          </a:xfrm>
          <a:prstGeom prst="rect">
            <a:avLst/>
          </a:prstGeom>
          <a:solidFill>
            <a:srgbClr val="01317B"/>
          </a:solidFill>
          <a:ln w="19050" algn="ctr">
            <a:noFill/>
            <a:miter/>
          </a:ln>
        </p:spPr>
        <p:txBody>
          <a:bodyPr wrap="square" lIns="88900" tIns="88900" rIns="88900" bIns="88900" anchor="ctr"/>
          <a:lstStyle/>
          <a:p>
            <a:pPr marL="0" marR="0" lvl="0" indent="0" algn="ctr" defTabSz="457200" rtl="0" eaLnBrk="1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Font typeface="Wingdings 2"/>
              <a:buNone/>
              <a:defRPr/>
            </a:pPr>
            <a:endParaRPr kumimoji="0" lang="ko-KR" altLang="en-US" sz="16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ea typeface="-윤고딕33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794605-9519-725D-1028-B54198A705DD}"/>
              </a:ext>
            </a:extLst>
          </p:cNvPr>
          <p:cNvSpPr txBox="1">
            <a:spLocks noChangeArrowheads="1"/>
          </p:cNvSpPr>
          <p:nvPr/>
        </p:nvSpPr>
        <p:spPr>
          <a:xfrm>
            <a:off x="533774" y="210469"/>
            <a:ext cx="8889626" cy="477054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fMCG</a:t>
            </a:r>
            <a:endParaRPr lang="ko-KR" altLang="en-US" sz="2500" b="1" dirty="0">
              <a:solidFill>
                <a:srgbClr val="000000">
                  <a:lumMod val="95000"/>
                  <a:lumOff val="5000"/>
                </a:srgbClr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  <a:cs typeface="Arial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A824E2-5134-2473-D9E9-456834B59F1E}"/>
                  </a:ext>
                </a:extLst>
              </p:cNvPr>
              <p:cNvSpPr txBox="1"/>
              <p:nvPr/>
            </p:nvSpPr>
            <p:spPr>
              <a:xfrm>
                <a:off x="764314" y="4671110"/>
                <a:ext cx="3869830" cy="440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ko-KR" sz="2800" b="1" dirty="0"/>
                  <a:t>=V-U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altLang="ko-KR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A824E2-5134-2473-D9E9-456834B59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14" y="4671110"/>
                <a:ext cx="3869830" cy="440633"/>
              </a:xfrm>
              <a:prstGeom prst="rect">
                <a:avLst/>
              </a:prstGeom>
              <a:blipFill>
                <a:blip r:embed="rId2"/>
                <a:stretch>
                  <a:fillRect t="-21918" b="-479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C648FAF-615D-C825-1ACD-7C091E4D5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29" y="2042217"/>
            <a:ext cx="7275265" cy="1274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A2D2B9-281E-2641-B1DC-3BBF801E0828}"/>
                  </a:ext>
                </a:extLst>
              </p:cNvPr>
              <p:cNvSpPr txBox="1"/>
              <p:nvPr/>
            </p:nvSpPr>
            <p:spPr>
              <a:xfrm>
                <a:off x="842044" y="3926972"/>
                <a:ext cx="2728504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ko-KR" sz="2800" b="1" dirty="0"/>
                  <a:t>=U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altLang="ko-KR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A2D2B9-281E-2641-B1DC-3BBF801E0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44" y="3926972"/>
                <a:ext cx="2728504" cy="440633"/>
              </a:xfrm>
              <a:prstGeom prst="rect">
                <a:avLst/>
              </a:prstGeom>
              <a:blipFill>
                <a:blip r:embed="rId4"/>
                <a:stretch>
                  <a:fillRect t="-22222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9CABF0-3504-7B9B-8596-2AC7F08155EB}"/>
                  </a:ext>
                </a:extLst>
              </p:cNvPr>
              <p:cNvSpPr txBox="1"/>
              <p:nvPr/>
            </p:nvSpPr>
            <p:spPr>
              <a:xfrm>
                <a:off x="6532529" y="4547262"/>
                <a:ext cx="42094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ko-KR" sz="2800" dirty="0"/>
                  <a:t>=W-U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altLang="ko-KR" sz="28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ko-KR" sz="28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9CABF0-3504-7B9B-8596-2AC7F0815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529" y="4547262"/>
                <a:ext cx="4209451" cy="430887"/>
              </a:xfrm>
              <a:prstGeom prst="rect">
                <a:avLst/>
              </a:prstGeom>
              <a:blipFill>
                <a:blip r:embed="rId5"/>
                <a:stretch>
                  <a:fillRect t="-25352" b="-47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209E5FDD-E8A3-F8D1-2C56-957111F43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80" y="1263203"/>
            <a:ext cx="7441064" cy="876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2CA24-4744-48C0-7A99-1BEF2060A82A}"/>
                  </a:ext>
                </a:extLst>
              </p:cNvPr>
              <p:cNvSpPr txBox="1"/>
              <p:nvPr/>
            </p:nvSpPr>
            <p:spPr>
              <a:xfrm>
                <a:off x="6721410" y="3847409"/>
                <a:ext cx="15141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altLang="ko-KR" sz="2800" b="1" dirty="0"/>
                  <a:t>=I-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2CA24-4744-48C0-7A99-1BEF2060A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410" y="3847409"/>
                <a:ext cx="1514132" cy="430887"/>
              </a:xfrm>
              <a:prstGeom prst="rect">
                <a:avLst/>
              </a:prstGeom>
              <a:blipFill>
                <a:blip r:embed="rId7"/>
                <a:stretch>
                  <a:fillRect t="-25352" b="-492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ABFD673-CB05-D70A-A1E9-0FE88AF7853D}"/>
              </a:ext>
            </a:extLst>
          </p:cNvPr>
          <p:cNvSpPr txBox="1"/>
          <p:nvPr/>
        </p:nvSpPr>
        <p:spPr>
          <a:xfrm>
            <a:off x="8215943" y="2305613"/>
            <a:ext cx="2414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U: </a:t>
            </a:r>
            <a:r>
              <a:rPr lang="ko-KR" altLang="en-US" dirty="0"/>
              <a:t>산모 심장 신호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V: </a:t>
            </a:r>
            <a:r>
              <a:rPr lang="ko-KR" altLang="en-US" dirty="0"/>
              <a:t>태아 심장 신호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Wh</a:t>
            </a:r>
            <a:r>
              <a:rPr lang="en-US" altLang="ko-KR" dirty="0"/>
              <a:t> : </a:t>
            </a:r>
            <a:r>
              <a:rPr lang="ko-KR" altLang="en-US" dirty="0"/>
              <a:t>태아 뇌파 신호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1279E8-5D44-620A-453F-0515C06F494A}"/>
                  </a:ext>
                </a:extLst>
              </p:cNvPr>
              <p:cNvSpPr txBox="1"/>
              <p:nvPr/>
            </p:nvSpPr>
            <p:spPr>
              <a:xfrm>
                <a:off x="981787" y="5933250"/>
                <a:ext cx="3945320" cy="4406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en-US" altLang="ko-KR" sz="2800" b="1" dirty="0"/>
                  <a:t>=V-U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p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altLang="ko-KR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ko-KR" altLang="en-US" sz="2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1279E8-5D44-620A-453F-0515C06F4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87" y="5933250"/>
                <a:ext cx="3945320" cy="440633"/>
              </a:xfrm>
              <a:prstGeom prst="rect">
                <a:avLst/>
              </a:prstGeom>
              <a:blipFill>
                <a:blip r:embed="rId8"/>
                <a:stretch>
                  <a:fillRect t="-21918" b="-479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78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심장 신호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개요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10751380" y="5785491"/>
            <a:ext cx="2197911" cy="4571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신호 분석 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Tool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및 구현 결과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OP_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절차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 (MCG Averaging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보정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)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4AE3F1-F541-2E01-380E-59C91199DF1C}"/>
              </a:ext>
            </a:extLst>
          </p:cNvPr>
          <p:cNvSpPr txBox="1"/>
          <p:nvPr/>
        </p:nvSpPr>
        <p:spPr>
          <a:xfrm>
            <a:off x="2982087" y="4532408"/>
            <a:ext cx="163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A)</a:t>
            </a:r>
            <a:r>
              <a:rPr lang="ko-KR" altLang="en-US" dirty="0">
                <a:sym typeface="Wingdings" panose="05000000000000000000" pitchFamily="2" charset="2"/>
              </a:rPr>
              <a:t>원본 신호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7160C-3661-98B2-4281-D59345B9696E}"/>
              </a:ext>
            </a:extLst>
          </p:cNvPr>
          <p:cNvSpPr txBox="1"/>
          <p:nvPr/>
        </p:nvSpPr>
        <p:spPr>
          <a:xfrm>
            <a:off x="7926089" y="4616764"/>
            <a:ext cx="330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B) R_peak </a:t>
            </a:r>
            <a:r>
              <a:rPr lang="ko-KR" altLang="en-US" dirty="0">
                <a:sym typeface="Wingdings" panose="05000000000000000000" pitchFamily="2" charset="2"/>
              </a:rPr>
              <a:t>탐지 알고리즘 구현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08E7E-0BEC-9E4D-C15A-061F5550E911}"/>
              </a:ext>
            </a:extLst>
          </p:cNvPr>
          <p:cNvSpPr txBox="1"/>
          <p:nvPr/>
        </p:nvSpPr>
        <p:spPr>
          <a:xfrm>
            <a:off x="3148460" y="5149772"/>
            <a:ext cx="6499413" cy="168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sz="2000" dirty="0">
                <a:solidFill>
                  <a:srgbClr val="00B0F0"/>
                </a:solidFill>
              </a:rPr>
              <a:t>원본 신호의 </a:t>
            </a:r>
            <a:r>
              <a:rPr lang="en-US" altLang="ko-KR" sz="2000" dirty="0">
                <a:solidFill>
                  <a:srgbClr val="00B0F0"/>
                </a:solidFill>
              </a:rPr>
              <a:t>R_peak</a:t>
            </a:r>
            <a:r>
              <a:rPr lang="ko-KR" altLang="en-US" sz="2000" dirty="0">
                <a:solidFill>
                  <a:srgbClr val="00B0F0"/>
                </a:solidFill>
              </a:rPr>
              <a:t>을 기준으로</a:t>
            </a:r>
            <a:r>
              <a:rPr lang="en-US" altLang="ko-KR" sz="2000" dirty="0">
                <a:solidFill>
                  <a:srgbClr val="00B0F0"/>
                </a:solidFill>
              </a:rPr>
              <a:t>,</a:t>
            </a:r>
            <a:r>
              <a:rPr lang="ko-KR" altLang="en-US" sz="2000" dirty="0">
                <a:solidFill>
                  <a:srgbClr val="00B0F0"/>
                </a:solidFill>
              </a:rPr>
              <a:t> 신호들 가산 평균화</a:t>
            </a:r>
            <a:endParaRPr lang="en-US" altLang="ko-KR" sz="1600" dirty="0"/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dirty="0"/>
              <a:t>원본 신호의 모든 신호의 </a:t>
            </a:r>
            <a:r>
              <a:rPr lang="en-US" altLang="ko-KR" sz="1600" dirty="0"/>
              <a:t>R_peak</a:t>
            </a:r>
            <a:r>
              <a:rPr lang="ko-KR" altLang="en-US" sz="1600" dirty="0"/>
              <a:t>의 </a:t>
            </a:r>
            <a:r>
              <a:rPr lang="en-US" altLang="ko-KR" sz="1600" dirty="0"/>
              <a:t>time</a:t>
            </a:r>
            <a:r>
              <a:rPr lang="ko-KR" altLang="en-US" sz="1600" dirty="0"/>
              <a:t>을 파악</a:t>
            </a:r>
            <a:r>
              <a:rPr lang="en-US" altLang="ko-KR" sz="1600" dirty="0"/>
              <a:t>.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b="1" dirty="0"/>
              <a:t>두 </a:t>
            </a:r>
            <a:r>
              <a:rPr lang="en-US" altLang="ko-KR" sz="1600" b="1" dirty="0" err="1"/>
              <a:t>R_Peak</a:t>
            </a:r>
            <a:r>
              <a:rPr lang="ko-KR" altLang="en-US" sz="1600" b="1" dirty="0"/>
              <a:t>간의 차이 계산하여 </a:t>
            </a:r>
            <a:r>
              <a:rPr lang="en-US" altLang="ko-KR" sz="1600" b="1" dirty="0"/>
              <a:t>0</a:t>
            </a:r>
            <a:r>
              <a:rPr lang="ko-KR" altLang="en-US" sz="1600" b="1" dirty="0"/>
              <a:t>보다 크면 신호가 늦게 시작</a:t>
            </a:r>
            <a:endParaRPr lang="en-US" altLang="ko-KR" sz="1600" b="1" dirty="0"/>
          </a:p>
          <a:p>
            <a:pPr marL="228600" lvl="1">
              <a:lnSpc>
                <a:spcPts val="2100"/>
              </a:lnSpc>
              <a:buSzPct val="100000"/>
              <a:defRPr sz="3200">
                <a:solidFill>
                  <a:srgbClr val="423F3F"/>
                </a:solidFill>
              </a:defRPr>
            </a:pPr>
            <a:r>
              <a:rPr lang="en-US" altLang="ko-KR" sz="1600" b="1" dirty="0"/>
              <a:t>     ( </a:t>
            </a:r>
            <a:r>
              <a:rPr lang="ko-KR" altLang="en-US" sz="1600" b="1" dirty="0"/>
              <a:t>반대는 짧아짐</a:t>
            </a:r>
            <a:r>
              <a:rPr lang="en-US" altLang="ko-KR" sz="1600" b="1" dirty="0"/>
              <a:t>)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b="1" dirty="0"/>
              <a:t>이 점을 고려하여</a:t>
            </a:r>
            <a:r>
              <a:rPr lang="en-US" altLang="ko-KR" sz="1600" b="1" dirty="0"/>
              <a:t>, 2</a:t>
            </a:r>
            <a:r>
              <a:rPr lang="ko-KR" altLang="en-US" sz="1600" b="1" dirty="0"/>
              <a:t>번째 </a:t>
            </a:r>
            <a:r>
              <a:rPr lang="en-US" altLang="ko-KR" sz="1600" b="1" dirty="0"/>
              <a:t>beat</a:t>
            </a:r>
            <a:r>
              <a:rPr lang="ko-KR" altLang="en-US" sz="1600" b="1" dirty="0"/>
              <a:t>의 신호에 가산 처리 후</a:t>
            </a:r>
            <a:r>
              <a:rPr lang="en-US" altLang="ko-KR" sz="1600" b="1" dirty="0"/>
              <a:t>, beat</a:t>
            </a:r>
            <a:r>
              <a:rPr lang="ko-KR" altLang="en-US" sz="1600" b="1" dirty="0"/>
              <a:t>만큼 나눔</a:t>
            </a:r>
            <a:endParaRPr lang="en-US" altLang="ko-KR" sz="1600" b="1" dirty="0"/>
          </a:p>
        </p:txBody>
      </p:sp>
      <p:pic>
        <p:nvPicPr>
          <p:cNvPr id="1026" name="Picture 2" descr="리드 1의 ECG 신호">
            <a:extLst>
              <a:ext uri="{FF2B5EF4-FFF2-40B4-BE49-F238E27FC236}">
                <a16:creationId xmlns:a16="http://schemas.microsoft.com/office/drawing/2014/main" id="{A7536C5B-E7C3-B739-01CD-EC6612F6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186" y="5360586"/>
            <a:ext cx="2586106" cy="14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CD4200-EFA6-22AE-7DD3-ADF126BD8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9" y="1950715"/>
            <a:ext cx="6182426" cy="247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A16D9E-51CE-D4C5-65D3-F007257E3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470" y="1342490"/>
            <a:ext cx="4629350" cy="171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B2F774-CE12-83F8-039D-F13D78467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970" y="2928215"/>
            <a:ext cx="4629350" cy="1708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심장 신호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개요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10751380" y="5785491"/>
            <a:ext cx="2197911" cy="4571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신호 분석 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Tool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및 구현 결과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OP_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절차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 (MCG Averaging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보정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)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7160C-3661-98B2-4281-D59345B9696E}"/>
              </a:ext>
            </a:extLst>
          </p:cNvPr>
          <p:cNvSpPr txBox="1"/>
          <p:nvPr/>
        </p:nvSpPr>
        <p:spPr>
          <a:xfrm>
            <a:off x="8285134" y="4496990"/>
            <a:ext cx="258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B) </a:t>
            </a:r>
            <a:r>
              <a:rPr lang="ko-KR" altLang="en-US" dirty="0">
                <a:sym typeface="Wingdings" panose="05000000000000000000" pitchFamily="2" charset="2"/>
              </a:rPr>
              <a:t>평균화 보정신호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08E7E-0BEC-9E4D-C15A-061F5550E911}"/>
              </a:ext>
            </a:extLst>
          </p:cNvPr>
          <p:cNvSpPr txBox="1"/>
          <p:nvPr/>
        </p:nvSpPr>
        <p:spPr>
          <a:xfrm>
            <a:off x="3148460" y="5149772"/>
            <a:ext cx="6499413" cy="168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sz="2000" dirty="0">
                <a:solidFill>
                  <a:srgbClr val="00B0F0"/>
                </a:solidFill>
              </a:rPr>
              <a:t>원본 신호의 </a:t>
            </a:r>
            <a:r>
              <a:rPr lang="en-US" altLang="ko-KR" sz="2000" dirty="0">
                <a:solidFill>
                  <a:srgbClr val="00B0F0"/>
                </a:solidFill>
              </a:rPr>
              <a:t>R_peak</a:t>
            </a:r>
            <a:r>
              <a:rPr lang="ko-KR" altLang="en-US" sz="2000" dirty="0">
                <a:solidFill>
                  <a:srgbClr val="00B0F0"/>
                </a:solidFill>
              </a:rPr>
              <a:t>을 기준으로</a:t>
            </a:r>
            <a:r>
              <a:rPr lang="en-US" altLang="ko-KR" sz="2000" dirty="0">
                <a:solidFill>
                  <a:srgbClr val="00B0F0"/>
                </a:solidFill>
              </a:rPr>
              <a:t>,</a:t>
            </a:r>
            <a:r>
              <a:rPr lang="ko-KR" altLang="en-US" sz="2000" dirty="0">
                <a:solidFill>
                  <a:srgbClr val="00B0F0"/>
                </a:solidFill>
              </a:rPr>
              <a:t> 신호들 가산 평균화</a:t>
            </a:r>
            <a:endParaRPr lang="en-US" altLang="ko-KR" sz="1600" dirty="0"/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dirty="0"/>
              <a:t>원본 신호의 모든 신호의 </a:t>
            </a:r>
            <a:r>
              <a:rPr lang="en-US" altLang="ko-KR" sz="1600" dirty="0"/>
              <a:t>R_peak</a:t>
            </a:r>
            <a:r>
              <a:rPr lang="ko-KR" altLang="en-US" sz="1600" dirty="0"/>
              <a:t>의 </a:t>
            </a:r>
            <a:r>
              <a:rPr lang="en-US" altLang="ko-KR" sz="1600" dirty="0"/>
              <a:t>time</a:t>
            </a:r>
            <a:r>
              <a:rPr lang="ko-KR" altLang="en-US" sz="1600" dirty="0"/>
              <a:t>을 파악</a:t>
            </a:r>
            <a:r>
              <a:rPr lang="en-US" altLang="ko-KR" sz="1600" dirty="0"/>
              <a:t>.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b="1" dirty="0"/>
              <a:t>두 </a:t>
            </a:r>
            <a:r>
              <a:rPr lang="en-US" altLang="ko-KR" sz="1600" b="1" dirty="0" err="1"/>
              <a:t>R_Peak</a:t>
            </a:r>
            <a:r>
              <a:rPr lang="ko-KR" altLang="en-US" sz="1600" b="1" dirty="0"/>
              <a:t>간의 차이 계산하여 </a:t>
            </a:r>
            <a:r>
              <a:rPr lang="en-US" altLang="ko-KR" sz="1600" b="1" dirty="0"/>
              <a:t>0</a:t>
            </a:r>
            <a:r>
              <a:rPr lang="ko-KR" altLang="en-US" sz="1600" b="1" dirty="0"/>
              <a:t>보다 크면 신호가 늦게 시작</a:t>
            </a:r>
            <a:endParaRPr lang="en-US" altLang="ko-KR" sz="1600" b="1" dirty="0"/>
          </a:p>
          <a:p>
            <a:pPr marL="228600" lvl="1">
              <a:lnSpc>
                <a:spcPts val="2100"/>
              </a:lnSpc>
              <a:buSzPct val="100000"/>
              <a:defRPr sz="3200">
                <a:solidFill>
                  <a:srgbClr val="423F3F"/>
                </a:solidFill>
              </a:defRPr>
            </a:pPr>
            <a:r>
              <a:rPr lang="en-US" altLang="ko-KR" sz="1600" b="1" dirty="0"/>
              <a:t>    ( </a:t>
            </a:r>
            <a:r>
              <a:rPr lang="ko-KR" altLang="en-US" sz="1600" b="1" dirty="0"/>
              <a:t>반대는 짧아짐</a:t>
            </a:r>
            <a:r>
              <a:rPr lang="en-US" altLang="ko-KR" sz="1600" b="1" dirty="0"/>
              <a:t>)</a:t>
            </a:r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b="1" dirty="0"/>
              <a:t>이 점을 고려하여</a:t>
            </a:r>
            <a:r>
              <a:rPr lang="en-US" altLang="ko-KR" sz="1600" b="1" dirty="0"/>
              <a:t>, 2</a:t>
            </a:r>
            <a:r>
              <a:rPr lang="ko-KR" altLang="en-US" sz="1600" b="1" dirty="0"/>
              <a:t>번째 </a:t>
            </a:r>
            <a:r>
              <a:rPr lang="en-US" altLang="ko-KR" sz="1600" b="1" dirty="0"/>
              <a:t>beat</a:t>
            </a:r>
            <a:r>
              <a:rPr lang="ko-KR" altLang="en-US" sz="1600" b="1" dirty="0"/>
              <a:t>의 신호에 가산 처리 후</a:t>
            </a:r>
            <a:r>
              <a:rPr lang="en-US" altLang="ko-KR" sz="1600" b="1" dirty="0"/>
              <a:t>, beat</a:t>
            </a:r>
            <a:r>
              <a:rPr lang="ko-KR" altLang="en-US" sz="1600" b="1" dirty="0"/>
              <a:t>만큼 나눔</a:t>
            </a:r>
            <a:endParaRPr lang="en-US" altLang="ko-KR" sz="1600" b="1" dirty="0"/>
          </a:p>
        </p:txBody>
      </p:sp>
      <p:pic>
        <p:nvPicPr>
          <p:cNvPr id="1026" name="Picture 2" descr="리드 1의 ECG 신호">
            <a:extLst>
              <a:ext uri="{FF2B5EF4-FFF2-40B4-BE49-F238E27FC236}">
                <a16:creationId xmlns:a16="http://schemas.microsoft.com/office/drawing/2014/main" id="{A7536C5B-E7C3-B739-01CD-EC6612F6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186" y="5360586"/>
            <a:ext cx="2586106" cy="14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D55426-8933-CA3B-D822-89523AB5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15" y="2022259"/>
            <a:ext cx="4170610" cy="220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3A163B-27FF-B08C-F5BE-4E5352804B3E}"/>
              </a:ext>
            </a:extLst>
          </p:cNvPr>
          <p:cNvSpPr txBox="1"/>
          <p:nvPr/>
        </p:nvSpPr>
        <p:spPr>
          <a:xfrm>
            <a:off x="2982087" y="4532408"/>
            <a:ext cx="1632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A)</a:t>
            </a:r>
            <a:r>
              <a:rPr lang="ko-KR" altLang="en-US" dirty="0">
                <a:sym typeface="Wingdings" panose="05000000000000000000" pitchFamily="2" charset="2"/>
              </a:rPr>
              <a:t>원본 신호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AD1BB8-C597-3AE6-DDEE-ABC7ED863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9" y="1950715"/>
            <a:ext cx="6182426" cy="2471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164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심장 신호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개요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10751380" y="5785491"/>
            <a:ext cx="2197911" cy="4571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신호 분석 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Tool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및 구현 결과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OP_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절차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[Averaging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신호 정규화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]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7160C-3661-98B2-4281-D59345B9696E}"/>
              </a:ext>
            </a:extLst>
          </p:cNvPr>
          <p:cNvSpPr txBox="1"/>
          <p:nvPr/>
        </p:nvSpPr>
        <p:spPr>
          <a:xfrm>
            <a:off x="8285134" y="4496990"/>
            <a:ext cx="288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B) </a:t>
            </a:r>
            <a:r>
              <a:rPr lang="ko-KR" altLang="en-US" dirty="0">
                <a:sym typeface="Wingdings" panose="05000000000000000000" pitchFamily="2" charset="2"/>
              </a:rPr>
              <a:t>그램 슈미츠 로 정규화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08E7E-0BEC-9E4D-C15A-061F5550E911}"/>
              </a:ext>
            </a:extLst>
          </p:cNvPr>
          <p:cNvSpPr txBox="1"/>
          <p:nvPr/>
        </p:nvSpPr>
        <p:spPr>
          <a:xfrm>
            <a:off x="3148460" y="5149772"/>
            <a:ext cx="6499413" cy="608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sz="2000" dirty="0">
                <a:solidFill>
                  <a:srgbClr val="00B0F0"/>
                </a:solidFill>
              </a:rPr>
              <a:t>가산 평균화 된</a:t>
            </a:r>
            <a:r>
              <a:rPr lang="en-US" altLang="ko-KR" sz="2000" dirty="0">
                <a:solidFill>
                  <a:srgbClr val="00B0F0"/>
                </a:solidFill>
              </a:rPr>
              <a:t> </a:t>
            </a:r>
            <a:r>
              <a:rPr lang="ko-KR" altLang="en-US" sz="1600" dirty="0">
                <a:solidFill>
                  <a:srgbClr val="00B0F0"/>
                </a:solidFill>
              </a:rPr>
              <a:t>신호들을 그램 </a:t>
            </a:r>
            <a:r>
              <a:rPr lang="ko-KR" altLang="en-US" sz="1600" dirty="0" err="1">
                <a:solidFill>
                  <a:srgbClr val="00B0F0"/>
                </a:solidFill>
              </a:rPr>
              <a:t>슈미츠를</a:t>
            </a:r>
            <a:r>
              <a:rPr lang="ko-KR" altLang="en-US" sz="1600" dirty="0">
                <a:solidFill>
                  <a:srgbClr val="00B0F0"/>
                </a:solidFill>
              </a:rPr>
              <a:t> 이용하여 신호 파악</a:t>
            </a:r>
            <a:endParaRPr lang="en-US" altLang="ko-KR" sz="1600" dirty="0"/>
          </a:p>
          <a:p>
            <a:pPr marL="514350" lvl="1" indent="-285750">
              <a:lnSpc>
                <a:spcPts val="2100"/>
              </a:lnSpc>
              <a:buSzPct val="100000"/>
              <a:buFont typeface="Arial"/>
              <a:buChar char="•"/>
              <a:defRPr sz="3200">
                <a:solidFill>
                  <a:srgbClr val="423F3F"/>
                </a:solidFill>
              </a:defRPr>
            </a:pPr>
            <a:r>
              <a:rPr lang="ko-KR" altLang="en-US" sz="1600" dirty="0"/>
              <a:t>가산 평균화 된 신호의 모든 벡터들을 그램 </a:t>
            </a:r>
            <a:r>
              <a:rPr lang="ko-KR" altLang="en-US" sz="1600" dirty="0" err="1"/>
              <a:t>슈미츠로</a:t>
            </a:r>
            <a:r>
              <a:rPr lang="ko-KR" altLang="en-US" sz="1600" dirty="0"/>
              <a:t> 정규화</a:t>
            </a:r>
            <a:endParaRPr lang="en-US" altLang="ko-KR" sz="1600" dirty="0"/>
          </a:p>
        </p:txBody>
      </p:sp>
      <p:pic>
        <p:nvPicPr>
          <p:cNvPr id="1026" name="Picture 2" descr="리드 1의 ECG 신호">
            <a:extLst>
              <a:ext uri="{FF2B5EF4-FFF2-40B4-BE49-F238E27FC236}">
                <a16:creationId xmlns:a16="http://schemas.microsoft.com/office/drawing/2014/main" id="{A7536C5B-E7C3-B739-01CD-EC6612F6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186" y="5360586"/>
            <a:ext cx="2586106" cy="14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D55426-8933-CA3B-D822-89523AB5C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9" y="1654145"/>
            <a:ext cx="4810002" cy="254408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3A163B-27FF-B08C-F5BE-4E5352804B3E}"/>
              </a:ext>
            </a:extLst>
          </p:cNvPr>
          <p:cNvSpPr txBox="1"/>
          <p:nvPr/>
        </p:nvSpPr>
        <p:spPr>
          <a:xfrm>
            <a:off x="2144962" y="4532408"/>
            <a:ext cx="241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A)</a:t>
            </a:r>
            <a:r>
              <a:rPr lang="ko-KR" altLang="en-US" dirty="0">
                <a:sym typeface="Wingdings" panose="05000000000000000000" pitchFamily="2" charset="2"/>
              </a:rPr>
              <a:t>평균화 보정 신호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918CE-940E-FB39-0515-FB736DD00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5679"/>
            <a:ext cx="5586745" cy="28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56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심장 신호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개요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10751380" y="5785491"/>
            <a:ext cx="2197911" cy="4571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신호 분석 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Tool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및 구현 결과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OP_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절차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정규화 과정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]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7160C-3661-98B2-4281-D59345B9696E}"/>
              </a:ext>
            </a:extLst>
          </p:cNvPr>
          <p:cNvSpPr txBox="1"/>
          <p:nvPr/>
        </p:nvSpPr>
        <p:spPr>
          <a:xfrm>
            <a:off x="8285134" y="4574264"/>
            <a:ext cx="288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B)</a:t>
            </a:r>
            <a:r>
              <a:rPr lang="ko-KR" altLang="en-US" dirty="0">
                <a:sym typeface="Wingdings" panose="05000000000000000000" pitchFamily="2" charset="2"/>
              </a:rPr>
              <a:t> 상위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 신호</a:t>
            </a:r>
            <a:endParaRPr lang="ko-KR" altLang="en-US" dirty="0"/>
          </a:p>
        </p:txBody>
      </p:sp>
      <p:pic>
        <p:nvPicPr>
          <p:cNvPr id="1026" name="Picture 2" descr="리드 1의 ECG 신호">
            <a:extLst>
              <a:ext uri="{FF2B5EF4-FFF2-40B4-BE49-F238E27FC236}">
                <a16:creationId xmlns:a16="http://schemas.microsoft.com/office/drawing/2014/main" id="{A7536C5B-E7C3-B739-01CD-EC6612F6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186" y="5360586"/>
            <a:ext cx="2586106" cy="14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3A163B-27FF-B08C-F5BE-4E5352804B3E}"/>
              </a:ext>
            </a:extLst>
          </p:cNvPr>
          <p:cNvSpPr txBox="1"/>
          <p:nvPr/>
        </p:nvSpPr>
        <p:spPr>
          <a:xfrm>
            <a:off x="842044" y="4505080"/>
            <a:ext cx="241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A) </a:t>
            </a:r>
            <a:r>
              <a:rPr lang="ko-KR" altLang="en-US" dirty="0" err="1">
                <a:sym typeface="Wingdings" panose="05000000000000000000" pitchFamily="2" charset="2"/>
              </a:rPr>
              <a:t>정규화된</a:t>
            </a:r>
            <a:r>
              <a:rPr lang="ko-KR" altLang="en-US" dirty="0">
                <a:sym typeface="Wingdings" panose="05000000000000000000" pitchFamily="2" charset="2"/>
              </a:rPr>
              <a:t> 신호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918CE-940E-FB39-0515-FB736DD00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3" y="1662927"/>
            <a:ext cx="5184265" cy="26628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590676-DC2C-4425-CDCB-801A89C63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899" y="1516267"/>
            <a:ext cx="5742436" cy="29631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0CD787-FB3F-535D-0F20-89AE725D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998" y="4623214"/>
            <a:ext cx="4982136" cy="19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심장 신호</a:t>
            </a: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개요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7CB09F97-050A-F143-2624-AF531610604D}"/>
              </a:ext>
            </a:extLst>
          </p:cNvPr>
          <p:cNvSpPr txBox="1"/>
          <p:nvPr/>
        </p:nvSpPr>
        <p:spPr>
          <a:xfrm>
            <a:off x="10751380" y="5785491"/>
            <a:ext cx="2197911" cy="4571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/>
          <a:p>
            <a:pPr>
              <a:lnSpc>
                <a:spcPts val="2100"/>
              </a:lnSpc>
              <a:buSzPct val="100000"/>
              <a:defRPr b="1">
                <a:solidFill>
                  <a:srgbClr val="2F5597"/>
                </a:solidFill>
              </a:defRPr>
            </a:pPr>
            <a:endParaRPr lang="en-US" altLang="ko-KR" sz="15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BD8BCA-2FF4-CB4F-D32F-71DCC77BCE11}"/>
              </a:ext>
            </a:extLst>
          </p:cNvPr>
          <p:cNvGrpSpPr/>
          <p:nvPr/>
        </p:nvGrpSpPr>
        <p:grpSpPr>
          <a:xfrm>
            <a:off x="594918" y="883135"/>
            <a:ext cx="4095361" cy="338554"/>
            <a:chOff x="197319" y="696095"/>
            <a:chExt cx="2730657" cy="338554"/>
          </a:xfrm>
        </p:grpSpPr>
        <p:sp>
          <p:nvSpPr>
            <p:cNvPr id="3" name="Text Box 468">
              <a:extLst>
                <a:ext uri="{FF2B5EF4-FFF2-40B4-BE49-F238E27FC236}">
                  <a16:creationId xmlns:a16="http://schemas.microsoft.com/office/drawing/2014/main" id="{8C8E8519-A8D2-ECCD-9450-CD97EF03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96095"/>
              <a:ext cx="25658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신호 분석 </a:t>
              </a:r>
              <a:r>
                <a:rPr kumimoji="0" lang="en-US" altLang="ko-KR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Tool </a:t>
              </a:r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및 구현 결과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354B0C-3483-CDAE-D56D-A550DA677216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EB8466B-6DC1-9DD4-ED02-1AB46576CB3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D907AB9-CA58-6D10-C8A4-1941BE5CCEEA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B60551C-41A3-AEC8-72D3-530633CCAD14}"/>
              </a:ext>
            </a:extLst>
          </p:cNvPr>
          <p:cNvSpPr txBox="1"/>
          <p:nvPr/>
        </p:nvSpPr>
        <p:spPr>
          <a:xfrm>
            <a:off x="764029" y="1210947"/>
            <a:ext cx="1082529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OP_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절차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신호 추출 알고리즘 결과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]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47160C-3661-98B2-4281-D59345B9696E}"/>
              </a:ext>
            </a:extLst>
          </p:cNvPr>
          <p:cNvSpPr txBox="1"/>
          <p:nvPr/>
        </p:nvSpPr>
        <p:spPr>
          <a:xfrm>
            <a:off x="764029" y="5996844"/>
            <a:ext cx="544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B)</a:t>
            </a:r>
            <a:r>
              <a:rPr lang="ko-KR" altLang="en-US" dirty="0">
                <a:sym typeface="Wingdings" panose="05000000000000000000" pitchFamily="2" charset="2"/>
              </a:rPr>
              <a:t> 상위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 신호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정규화 상위 </a:t>
            </a:r>
            <a:r>
              <a:rPr lang="en-US" altLang="ko-KR" dirty="0">
                <a:sym typeface="Wingdings" panose="05000000000000000000" pitchFamily="2" charset="2"/>
              </a:rPr>
              <a:t>4~6</a:t>
            </a:r>
            <a:r>
              <a:rPr lang="ko-KR" altLang="en-US" dirty="0">
                <a:sym typeface="Wingdings" panose="05000000000000000000" pitchFamily="2" charset="2"/>
              </a:rPr>
              <a:t>까지 신호 사용 </a:t>
            </a:r>
            <a:endParaRPr lang="ko-KR" altLang="en-US" dirty="0"/>
          </a:p>
        </p:txBody>
      </p:sp>
      <p:pic>
        <p:nvPicPr>
          <p:cNvPr id="1026" name="Picture 2" descr="리드 1의 ECG 신호">
            <a:extLst>
              <a:ext uri="{FF2B5EF4-FFF2-40B4-BE49-F238E27FC236}">
                <a16:creationId xmlns:a16="http://schemas.microsoft.com/office/drawing/2014/main" id="{A7536C5B-E7C3-B739-01CD-EC6612F6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186" y="5360586"/>
            <a:ext cx="2586106" cy="14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3A163B-27FF-B08C-F5BE-4E5352804B3E}"/>
              </a:ext>
            </a:extLst>
          </p:cNvPr>
          <p:cNvSpPr txBox="1"/>
          <p:nvPr/>
        </p:nvSpPr>
        <p:spPr>
          <a:xfrm>
            <a:off x="764029" y="5470806"/>
            <a:ext cx="492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A) </a:t>
            </a:r>
            <a:r>
              <a:rPr lang="ko-KR" altLang="en-US" dirty="0">
                <a:sym typeface="Wingdings" panose="05000000000000000000" pitchFamily="2" charset="2"/>
              </a:rPr>
              <a:t>산모 신호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ko-KR" altLang="en-US" dirty="0">
                <a:sym typeface="Wingdings" panose="05000000000000000000" pitchFamily="2" charset="2"/>
              </a:rPr>
              <a:t>정규화 상위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 신호 사용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174E49-BA2F-73DE-21E9-537FAFF6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632" y="1809454"/>
            <a:ext cx="8660735" cy="3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3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E8E31-4859-4B5A-B9E2-7E680E396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74" y="210469"/>
            <a:ext cx="764876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AMCG 3D Model, </a:t>
            </a:r>
            <a:r>
              <a:rPr lang="ko-KR" altLang="en-US" sz="2500" b="1" dirty="0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  <a:sym typeface="Times" charset="0"/>
              </a:rPr>
              <a:t>접근과 응용</a:t>
            </a:r>
          </a:p>
        </p:txBody>
      </p:sp>
      <p:sp>
        <p:nvSpPr>
          <p:cNvPr id="47" name="TextBox 33">
            <a:extLst>
              <a:ext uri="{FF2B5EF4-FFF2-40B4-BE49-F238E27FC236}">
                <a16:creationId xmlns:a16="http://schemas.microsoft.com/office/drawing/2014/main" id="{809BF8E7-DA15-1006-6886-353513BB9BF6}"/>
              </a:ext>
            </a:extLst>
          </p:cNvPr>
          <p:cNvSpPr txBox="1"/>
          <p:nvPr/>
        </p:nvSpPr>
        <p:spPr>
          <a:xfrm>
            <a:off x="809713" y="5554218"/>
            <a:ext cx="8127810" cy="98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marL="285750" indent="-285750">
              <a:lnSpc>
                <a:spcPts val="2400"/>
              </a:lnSpc>
              <a:buSzPct val="100000"/>
              <a:buFont typeface="Courier New"/>
              <a:buChar char="o"/>
              <a:defRPr b="1">
                <a:solidFill>
                  <a:srgbClr val="2F5597"/>
                </a:solidFill>
              </a:defRPr>
            </a:pPr>
            <a:r>
              <a:rPr lang="ko-KR" altLang="en-US" dirty="0"/>
              <a:t>향후 계획</a:t>
            </a:r>
          </a:p>
          <a:p>
            <a:pPr marL="742950" lvl="1" indent="-285750">
              <a:lnSpc>
                <a:spcPts val="2400"/>
              </a:lnSpc>
              <a:buSzPct val="100000"/>
              <a:buFont typeface="Arial"/>
              <a:buChar char="•"/>
              <a:defRPr sz="1600">
                <a:solidFill>
                  <a:srgbClr val="3B3838"/>
                </a:solidFill>
              </a:defRPr>
            </a:pPr>
            <a:r>
              <a:rPr lang="en-US" altLang="ko-KR" sz="1400" dirty="0">
                <a:latin typeface="KoPub바탕체"/>
              </a:rPr>
              <a:t>OP </a:t>
            </a:r>
            <a:r>
              <a:rPr lang="ko-KR" altLang="en-US" sz="1400" dirty="0">
                <a:latin typeface="KoPub바탕체"/>
              </a:rPr>
              <a:t>외에 다른 알고리즘 활용하여 신호 추출</a:t>
            </a:r>
            <a:endParaRPr lang="en-US" altLang="ko-KR" sz="1400" dirty="0">
              <a:latin typeface="KoPub바탕체"/>
            </a:endParaRPr>
          </a:p>
          <a:p>
            <a:pPr marL="742950" lvl="1" indent="-285750">
              <a:lnSpc>
                <a:spcPts val="2400"/>
              </a:lnSpc>
              <a:buSzPct val="100000"/>
              <a:buFont typeface="Arial"/>
              <a:buChar char="•"/>
              <a:defRPr sz="1600">
                <a:solidFill>
                  <a:srgbClr val="3B3838"/>
                </a:solidFill>
              </a:defRPr>
            </a:pPr>
            <a:r>
              <a:rPr lang="en-US" altLang="ko-KR" sz="1400" dirty="0" err="1">
                <a:latin typeface="KoPub바탕체"/>
              </a:rPr>
              <a:t>Mmcg</a:t>
            </a:r>
            <a:r>
              <a:rPr lang="en-US" altLang="ko-KR" sz="1400" dirty="0">
                <a:latin typeface="KoPub바탕체"/>
              </a:rPr>
              <a:t> </a:t>
            </a:r>
            <a:r>
              <a:rPr lang="ko-KR" altLang="en-US" sz="1400" dirty="0">
                <a:latin typeface="KoPub바탕체"/>
              </a:rPr>
              <a:t>신호 외에 다른 시계열 신호에 적용 가능한지 확인</a:t>
            </a:r>
            <a:endParaRPr lang="en-US" altLang="ko-KR" sz="1400" dirty="0">
              <a:latin typeface="KoPub바탕체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10F5781-B7D4-274A-7B6A-2F99D6C5B23C}"/>
              </a:ext>
            </a:extLst>
          </p:cNvPr>
          <p:cNvGrpSpPr/>
          <p:nvPr/>
        </p:nvGrpSpPr>
        <p:grpSpPr>
          <a:xfrm>
            <a:off x="594918" y="869281"/>
            <a:ext cx="10751956" cy="338554"/>
            <a:chOff x="197319" y="682241"/>
            <a:chExt cx="7169063" cy="338554"/>
          </a:xfrm>
        </p:grpSpPr>
        <p:sp>
          <p:nvSpPr>
            <p:cNvPr id="49" name="Text Box 468">
              <a:extLst>
                <a:ext uri="{FF2B5EF4-FFF2-40B4-BE49-F238E27FC236}">
                  <a16:creationId xmlns:a16="http://schemas.microsoft.com/office/drawing/2014/main" id="{47A88BE8-B51B-C761-F5F0-7FA571DC7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095" y="682241"/>
              <a:ext cx="70042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latinLnBrk="0" hangingPunct="1"/>
              <a:r>
                <a:rPr kumimoji="0" lang="ko-KR" altLang="en-US" sz="22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anose="02030600000101010101" pitchFamily="18" charset="-127"/>
                  <a:ea typeface="HY헤드라인M" panose="02030600000101010101" pitchFamily="18" charset="-127"/>
                  <a:cs typeface="Times New Roman" pitchFamily="18" charset="0"/>
                </a:rPr>
                <a:t> 참고 논문</a:t>
              </a:r>
              <a:endParaRPr kumimoji="0" lang="en-US" altLang="ko-KR" sz="2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itchFamily="18" charset="0"/>
              </a:endParaRP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DD4A5B8-9DBE-78F5-A968-8D1448ADD3BB}"/>
                </a:ext>
              </a:extLst>
            </p:cNvPr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715F660-EEFE-5A7F-CF64-6B650FB52EA2}"/>
                  </a:ext>
                </a:extLst>
              </p:cNvPr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6D50785-3E62-1219-D4F6-540D19BC364B}"/>
                  </a:ext>
                </a:extLst>
              </p:cNvPr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88900" tIns="88900" rIns="88900" bIns="88900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 2" pitchFamily="18" charset="2"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-윤고딕330" panose="02030504000101010101" pitchFamily="18" charset="-127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30C1A12-2FA4-5BB1-7701-16AF4D81D387}"/>
              </a:ext>
            </a:extLst>
          </p:cNvPr>
          <p:cNvSpPr txBox="1"/>
          <p:nvPr/>
        </p:nvSpPr>
        <p:spPr>
          <a:xfrm>
            <a:off x="738919" y="1358898"/>
            <a:ext cx="9502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Fetal MEG Redistribution by Projection Operators,</a:t>
            </a:r>
          </a:p>
          <a:p>
            <a:r>
              <a:rPr lang="en-US" altLang="ko-KR" sz="1800" dirty="0"/>
              <a:t>Jiri Vrba, 2004</a:t>
            </a:r>
            <a:endParaRPr lang="ko-KR" alt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819337-1F72-5922-0F56-3C61D0CF457D}"/>
              </a:ext>
            </a:extLst>
          </p:cNvPr>
          <p:cNvSpPr txBox="1"/>
          <p:nvPr/>
        </p:nvSpPr>
        <p:spPr>
          <a:xfrm>
            <a:off x="738919" y="2189418"/>
            <a:ext cx="9502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 Comparison of Five Algorithms for Fetal Magnetocardiography Signal Extraction,</a:t>
            </a:r>
          </a:p>
          <a:p>
            <a:r>
              <a:rPr lang="en-US" altLang="ko-KR" dirty="0"/>
              <a:t> D. VARGAS 2018.08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64A12-BD93-9E1E-550F-C9B1C963C71E}"/>
              </a:ext>
            </a:extLst>
          </p:cNvPr>
          <p:cNvSpPr txBox="1"/>
          <p:nvPr/>
        </p:nvSpPr>
        <p:spPr>
          <a:xfrm>
            <a:off x="738919" y="3573458"/>
            <a:ext cx="980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Separation of physiological Signals using Minimum Norm Projection Operators,</a:t>
            </a:r>
          </a:p>
          <a:p>
            <a:r>
              <a:rPr lang="en-US" altLang="ko-KR" dirty="0"/>
              <a:t>James </a:t>
            </a:r>
            <a:r>
              <a:rPr lang="en-US" altLang="ko-KR" dirty="0" err="1"/>
              <a:t>D.Wilson</a:t>
            </a:r>
            <a:r>
              <a:rPr lang="en-US" altLang="ko-KR" dirty="0"/>
              <a:t>, 2015</a:t>
            </a:r>
            <a:endParaRPr lang="ko-KR" alt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61C28-897D-AF2A-489E-51329E95D325}"/>
              </a:ext>
            </a:extLst>
          </p:cNvPr>
          <p:cNvSpPr txBox="1"/>
          <p:nvPr/>
        </p:nvSpPr>
        <p:spPr>
          <a:xfrm>
            <a:off x="738919" y="2781576"/>
            <a:ext cx="9509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Methods of Mathe</a:t>
            </a:r>
            <a:r>
              <a:rPr lang="en-US" altLang="ko-KR" dirty="0"/>
              <a:t>matical Physics Volume 1,</a:t>
            </a:r>
          </a:p>
          <a:p>
            <a:r>
              <a:rPr lang="en-US" altLang="ko-KR" sz="1800" dirty="0"/>
              <a:t>Courant</a:t>
            </a:r>
            <a:r>
              <a:rPr lang="en-US" altLang="ko-KR" dirty="0"/>
              <a:t> &amp; HILBERT, 1966</a:t>
            </a:r>
            <a:endParaRPr lang="ko-KR" altLang="en-US" sz="1800" dirty="0"/>
          </a:p>
        </p:txBody>
      </p:sp>
      <p:pic>
        <p:nvPicPr>
          <p:cNvPr id="15" name="Picture 79" descr="354-Color Overlay blue">
            <a:extLst>
              <a:ext uri="{FF2B5EF4-FFF2-40B4-BE49-F238E27FC236}">
                <a16:creationId xmlns:a16="http://schemas.microsoft.com/office/drawing/2014/main" id="{C7AAAF1C-5420-EFC8-93F1-D7227AA7AEE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18" y="1574157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9" descr="354-Color Overlay blue">
            <a:extLst>
              <a:ext uri="{FF2B5EF4-FFF2-40B4-BE49-F238E27FC236}">
                <a16:creationId xmlns:a16="http://schemas.microsoft.com/office/drawing/2014/main" id="{F37238E3-A728-1118-868B-A8E466A89AA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93" y="2291161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9" descr="354-Color Overlay blue">
            <a:extLst>
              <a:ext uri="{FF2B5EF4-FFF2-40B4-BE49-F238E27FC236}">
                <a16:creationId xmlns:a16="http://schemas.microsoft.com/office/drawing/2014/main" id="{30A42EDF-F15B-D033-03A0-A61E02E213C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8" y="2970023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9" descr="354-Color Overlay blue">
            <a:extLst>
              <a:ext uri="{FF2B5EF4-FFF2-40B4-BE49-F238E27FC236}">
                <a16:creationId xmlns:a16="http://schemas.microsoft.com/office/drawing/2014/main" id="{5A647E1C-29F4-72A2-7735-F7DBA9E854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19" y="3807610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60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94916" y="869281"/>
            <a:ext cx="10751958" cy="338554"/>
            <a:chOff x="197317" y="682241"/>
            <a:chExt cx="7169064" cy="338554"/>
          </a:xfrm>
        </p:grpSpPr>
        <p:sp>
          <p:nvSpPr>
            <p:cNvPr id="15" name="Text Box 468"/>
            <p:cNvSpPr txBox="1">
              <a:spLocks noChangeArrowheads="1"/>
            </p:cNvSpPr>
            <p:nvPr/>
          </p:nvSpPr>
          <p:spPr>
            <a:xfrm>
              <a:off x="362094" y="682241"/>
              <a:ext cx="70042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en-US" altLang="ko-KR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GW </a:t>
              </a:r>
              <a:r>
                <a:rPr kumimoji="0" lang="ko-KR" altLang="en-US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검출기의 문제점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7317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57391" y="1220943"/>
            <a:ext cx="5863967" cy="81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미약한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GW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 찾기 위한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감도가 높은 검출기 필수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  <a:cs typeface="Arial"/>
            </a:endParaRP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감도가 높으면 무수히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많은 잡음도 병행 검출</a:t>
            </a:r>
          </a:p>
        </p:txBody>
      </p:sp>
      <p:sp>
        <p:nvSpPr>
          <p:cNvPr id="59" name="TextBox 7"/>
          <p:cNvSpPr txBox="1">
            <a:spLocks noChangeArrowheads="1"/>
          </p:cNvSpPr>
          <p:nvPr/>
        </p:nvSpPr>
        <p:spPr>
          <a:xfrm>
            <a:off x="533774" y="210469"/>
            <a:ext cx="8889626" cy="4639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Gravity Spy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15576" y="114300"/>
            <a:ext cx="1771649" cy="47624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66433" y="142874"/>
            <a:ext cx="2526984" cy="406349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8981" y="2043978"/>
            <a:ext cx="4114800" cy="332422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77703" y="2137133"/>
            <a:ext cx="4157229" cy="3328918"/>
          </a:xfrm>
          <a:prstGeom prst="rect">
            <a:avLst/>
          </a:prstGeom>
        </p:spPr>
      </p:pic>
      <p:sp>
        <p:nvSpPr>
          <p:cNvPr id="65" name="TextBox 39"/>
          <p:cNvSpPr txBox="1"/>
          <p:nvPr/>
        </p:nvSpPr>
        <p:spPr>
          <a:xfrm>
            <a:off x="1117609" y="5538365"/>
            <a:ext cx="5863967" cy="470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  <a:buFont typeface="Wingdings"/>
              <a:buNone/>
              <a:defRPr/>
            </a:pPr>
            <a:r>
              <a:rPr lang="ko-KR" altLang="en-US">
                <a:latin typeface="HY헤드라인M"/>
                <a:ea typeface="HY헤드라인M"/>
                <a:cs typeface="Arial"/>
              </a:rPr>
              <a:t>잡음이 더해진 신호</a:t>
            </a:r>
            <a:r>
              <a:rPr lang="en-US" altLang="ko-KR">
                <a:latin typeface="HY헤드라인M"/>
                <a:ea typeface="HY헤드라인M"/>
                <a:cs typeface="Arial"/>
              </a:rPr>
              <a:t>,</a:t>
            </a:r>
            <a:r>
              <a:rPr lang="ko-KR" altLang="en-US">
                <a:latin typeface="HY헤드라인M"/>
                <a:ea typeface="HY헤드라인M"/>
                <a:cs typeface="Arial"/>
              </a:rPr>
              <a:t> </a:t>
            </a:r>
            <a:r>
              <a:rPr lang="ko-KR" altLang="en-US">
                <a:solidFill>
                  <a:srgbClr val="808080"/>
                </a:solidFill>
                <a:latin typeface="HY헤드라인M"/>
                <a:ea typeface="HY헤드라인M"/>
                <a:cs typeface="Arial"/>
              </a:rPr>
              <a:t>잡음을 제거한 신호</a:t>
            </a:r>
          </a:p>
        </p:txBody>
      </p:sp>
      <p:sp>
        <p:nvSpPr>
          <p:cNvPr id="66" name="화살표: 오른쪽 65"/>
          <p:cNvSpPr/>
          <p:nvPr/>
        </p:nvSpPr>
        <p:spPr>
          <a:xfrm>
            <a:off x="642503" y="2190749"/>
            <a:ext cx="328976" cy="2248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화살표: 오른쪽 66"/>
          <p:cNvSpPr/>
          <p:nvPr/>
        </p:nvSpPr>
        <p:spPr>
          <a:xfrm>
            <a:off x="661553" y="2876549"/>
            <a:ext cx="328976" cy="2248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화살표: 위쪽 69"/>
          <p:cNvSpPr/>
          <p:nvPr/>
        </p:nvSpPr>
        <p:spPr>
          <a:xfrm>
            <a:off x="6425909" y="5211906"/>
            <a:ext cx="285473" cy="37227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1" name="화살표: 왼쪽 70"/>
          <p:cNvSpPr/>
          <p:nvPr/>
        </p:nvSpPr>
        <p:spPr>
          <a:xfrm>
            <a:off x="9360476" y="2970068"/>
            <a:ext cx="441615" cy="29440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94917" y="869281"/>
            <a:ext cx="10751956" cy="338554"/>
            <a:chOff x="197318" y="682241"/>
            <a:chExt cx="7169063" cy="338554"/>
          </a:xfrm>
        </p:grpSpPr>
        <p:sp>
          <p:nvSpPr>
            <p:cNvPr id="15" name="Text Box 468"/>
            <p:cNvSpPr txBox="1">
              <a:spLocks noChangeArrowheads="1"/>
            </p:cNvSpPr>
            <p:nvPr/>
          </p:nvSpPr>
          <p:spPr>
            <a:xfrm>
              <a:off x="362094" y="682241"/>
              <a:ext cx="70042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en-US" altLang="ko-KR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Gravity Spy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7318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57391" y="1220943"/>
            <a:ext cx="6400830" cy="810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헤드라인M"/>
                <a:ea typeface="HY헤드라인M"/>
                <a:cs typeface="Arial"/>
              </a:rPr>
              <a:t>신호를 이미지화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 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(Q_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변환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, Omicron 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이란 방법을 활용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)</a:t>
            </a: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헤드라인M"/>
                <a:ea typeface="HY헤드라인M"/>
                <a:cs typeface="Arial"/>
              </a:rPr>
              <a:t>이미지</a:t>
            </a:r>
            <a:r>
              <a:rPr lang="en-US" altLang="ko-KR" dirty="0">
                <a:latin typeface="HY헤드라인M"/>
                <a:ea typeface="HY헤드라인M"/>
                <a:cs typeface="Arial"/>
              </a:rPr>
              <a:t> Data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로 </a:t>
            </a:r>
            <a:r>
              <a:rPr lang="en-US" altLang="ko-KR" dirty="0">
                <a:latin typeface="HY헤드라인M"/>
                <a:ea typeface="HY헤드라인M"/>
                <a:cs typeface="Arial"/>
              </a:rPr>
              <a:t>CNN(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딥러닝</a:t>
            </a:r>
            <a:r>
              <a:rPr lang="en-US" altLang="ko-KR" dirty="0">
                <a:latin typeface="HY헤드라인M"/>
                <a:ea typeface="HY헤드라인M"/>
                <a:cs typeface="Arial"/>
              </a:rPr>
              <a:t>)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 활용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해 잡음 확인과 분류</a:t>
            </a:r>
          </a:p>
        </p:txBody>
      </p:sp>
      <p:sp>
        <p:nvSpPr>
          <p:cNvPr id="59" name="TextBox 7"/>
          <p:cNvSpPr txBox="1">
            <a:spLocks noChangeArrowheads="1"/>
          </p:cNvSpPr>
          <p:nvPr/>
        </p:nvSpPr>
        <p:spPr>
          <a:xfrm>
            <a:off x="533774" y="210469"/>
            <a:ext cx="8889626" cy="4639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Gravity Spy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15576" y="114300"/>
            <a:ext cx="1771649" cy="47624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66433" y="142874"/>
            <a:ext cx="2526984" cy="406349"/>
          </a:xfrm>
          <a:prstGeom prst="rect">
            <a:avLst/>
          </a:prstGeom>
        </p:spPr>
      </p:pic>
      <p:sp>
        <p:nvSpPr>
          <p:cNvPr id="65" name="TextBox 39"/>
          <p:cNvSpPr txBox="1"/>
          <p:nvPr/>
        </p:nvSpPr>
        <p:spPr>
          <a:xfrm>
            <a:off x="6235131" y="5018819"/>
            <a:ext cx="4469853" cy="470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  <a:buFont typeface="Wingdings"/>
              <a:buNone/>
              <a:defRPr/>
            </a:pPr>
            <a:endParaRPr lang="ko-KR" altLang="en-US">
              <a:latin typeface="HY헤드라인M"/>
              <a:ea typeface="HY헤드라인M"/>
              <a:cs typeface="Arial"/>
            </a:endParaRPr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7228" y="2116970"/>
            <a:ext cx="3416251" cy="2753945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01000" y="1652581"/>
            <a:ext cx="3245505" cy="314856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350816" y="5204113"/>
            <a:ext cx="2459182" cy="36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이미지화 된 실제 </a:t>
            </a:r>
            <a:r>
              <a:rPr lang="en-US" altLang="ko-KR"/>
              <a:t>GW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810126" y="5203246"/>
            <a:ext cx="2909452" cy="366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이미지화 된 잡음 신호</a:t>
            </a:r>
            <a:r>
              <a:rPr lang="en-US" altLang="ko-KR"/>
              <a:t> 1</a:t>
            </a: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75990" y="3550227"/>
            <a:ext cx="2640020" cy="1393249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79162" y="2064648"/>
            <a:ext cx="2633675" cy="136435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8322251" y="5199781"/>
            <a:ext cx="2926772" cy="366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이미지화 된 잡음 신호</a:t>
            </a:r>
            <a:r>
              <a:rPr lang="en-US" altLang="ko-KR"/>
              <a:t> 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00626" y="5767818"/>
            <a:ext cx="2554430" cy="64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V,W</a:t>
            </a:r>
            <a:r>
              <a:rPr lang="ko-KR" altLang="en-US"/>
              <a:t> 모양과 유사한</a:t>
            </a:r>
          </a:p>
          <a:p>
            <a:pPr>
              <a:defRPr/>
            </a:pPr>
            <a:r>
              <a:rPr lang="ko-KR" altLang="en-US"/>
              <a:t>라디오 신호 관련 잡음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538730" y="5824968"/>
            <a:ext cx="2554430" cy="64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Blip: </a:t>
            </a:r>
            <a:r>
              <a:rPr lang="ko-KR" altLang="en-US"/>
              <a:t>잡음 원인 판별</a:t>
            </a:r>
            <a:r>
              <a:rPr lang="en-US" altLang="ko-KR"/>
              <a:t>X</a:t>
            </a:r>
          </a:p>
          <a:p>
            <a:pPr>
              <a:defRPr/>
            </a:pPr>
            <a:r>
              <a:rPr lang="en-US" altLang="ko-KR"/>
              <a:t>Whistle: W</a:t>
            </a:r>
            <a:r>
              <a:rPr lang="ko-KR" altLang="en-US"/>
              <a:t>모양</a:t>
            </a:r>
            <a:r>
              <a:rPr lang="en-US" altLang="ko-KR"/>
              <a:t> </a:t>
            </a:r>
            <a:r>
              <a:rPr lang="ko-KR" altLang="en-US"/>
              <a:t>잡음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94917" y="869281"/>
            <a:ext cx="10751956" cy="338554"/>
            <a:chOff x="197318" y="682241"/>
            <a:chExt cx="7169063" cy="338554"/>
          </a:xfrm>
        </p:grpSpPr>
        <p:sp>
          <p:nvSpPr>
            <p:cNvPr id="15" name="Text Box 468"/>
            <p:cNvSpPr txBox="1">
              <a:spLocks noChangeArrowheads="1"/>
            </p:cNvSpPr>
            <p:nvPr/>
          </p:nvSpPr>
          <p:spPr>
            <a:xfrm>
              <a:off x="362094" y="682241"/>
              <a:ext cx="70042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en-US" altLang="ko-KR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Gravity Spy[2017]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7318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57391" y="1220943"/>
            <a:ext cx="6400830" cy="1615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헤드라인M"/>
                <a:ea typeface="HY헤드라인M"/>
                <a:cs typeface="Arial"/>
              </a:rPr>
              <a:t>지도학습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(75%,15%,15%)</a:t>
            </a: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데이터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 </a:t>
            </a:r>
            <a:r>
              <a:rPr lang="en-US" altLang="ko-KR" dirty="0">
                <a:latin typeface="HY헤드라인M"/>
                <a:ea typeface="HY헤드라인M"/>
                <a:cs typeface="Arial"/>
              </a:rPr>
              <a:t>20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개 종류로 구분</a:t>
            </a: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 dirty="0">
                <a:latin typeface="HY헤드라인M"/>
                <a:ea typeface="HY헤드라인M"/>
                <a:cs typeface="Arial"/>
              </a:rPr>
              <a:t>7718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개 </a:t>
            </a:r>
            <a:r>
              <a:rPr lang="en-US" altLang="ko-KR" dirty="0" err="1">
                <a:latin typeface="HY헤드라인M"/>
                <a:ea typeface="HY헤드라인M"/>
                <a:cs typeface="Arial"/>
              </a:rPr>
              <a:t>Traing</a:t>
            </a:r>
            <a:r>
              <a:rPr lang="en-US" altLang="ko-KR" dirty="0">
                <a:latin typeface="HY헤드라인M"/>
                <a:ea typeface="HY헤드라인M"/>
                <a:cs typeface="Arial"/>
              </a:rPr>
              <a:t> set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 사용</a:t>
            </a: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헤드라인M"/>
                <a:ea typeface="HY헤드라인M"/>
                <a:cs typeface="Arial"/>
              </a:rPr>
              <a:t>정확도 </a:t>
            </a:r>
            <a:r>
              <a:rPr lang="en-US" altLang="ko-KR" dirty="0">
                <a:latin typeface="HY헤드라인M"/>
                <a:ea typeface="HY헤드라인M"/>
                <a:cs typeface="Arial"/>
              </a:rPr>
              <a:t>96.89%</a:t>
            </a:r>
          </a:p>
        </p:txBody>
      </p:sp>
      <p:sp>
        <p:nvSpPr>
          <p:cNvPr id="59" name="TextBox 7"/>
          <p:cNvSpPr txBox="1">
            <a:spLocks noChangeArrowheads="1"/>
          </p:cNvSpPr>
          <p:nvPr/>
        </p:nvSpPr>
        <p:spPr>
          <a:xfrm>
            <a:off x="533774" y="210469"/>
            <a:ext cx="8889626" cy="4639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Gravity Spy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15576" y="114300"/>
            <a:ext cx="1771649" cy="47624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66433" y="142874"/>
            <a:ext cx="2526984" cy="406349"/>
          </a:xfrm>
          <a:prstGeom prst="rect">
            <a:avLst/>
          </a:prstGeom>
        </p:spPr>
      </p:pic>
      <p:sp>
        <p:nvSpPr>
          <p:cNvPr id="65" name="TextBox 39"/>
          <p:cNvSpPr txBox="1"/>
          <p:nvPr/>
        </p:nvSpPr>
        <p:spPr>
          <a:xfrm>
            <a:off x="6235131" y="5018819"/>
            <a:ext cx="4469853" cy="470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  <a:buFont typeface="Wingdings"/>
              <a:buNone/>
              <a:defRPr/>
            </a:pPr>
            <a:endParaRPr lang="ko-KR" altLang="en-US">
              <a:latin typeface="HY헤드라인M"/>
              <a:ea typeface="HY헤드라인M"/>
              <a:cs typeface="Arial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16619" y="4683305"/>
            <a:ext cx="6401665" cy="1943495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94524" y="1698047"/>
            <a:ext cx="6715125" cy="2343150"/>
          </a:xfrm>
          <a:prstGeom prst="rect">
            <a:avLst/>
          </a:prstGeom>
        </p:spPr>
      </p:pic>
      <p:sp>
        <p:nvSpPr>
          <p:cNvPr id="87" name="TextBox 39"/>
          <p:cNvSpPr txBox="1"/>
          <p:nvPr/>
        </p:nvSpPr>
        <p:spPr>
          <a:xfrm>
            <a:off x="4832625" y="4113069"/>
            <a:ext cx="3231600" cy="466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>
                <a:latin typeface="HY헤드라인M"/>
                <a:ea typeface="HY헤드라인M"/>
                <a:cs typeface="Arial"/>
              </a:rPr>
              <a:t>Data</a:t>
            </a:r>
            <a:r>
              <a:rPr lang="ko-KR" altLang="en-US">
                <a:latin typeface="HY헤드라인M"/>
                <a:ea typeface="HY헤드라인M"/>
                <a:cs typeface="Arial"/>
              </a:rPr>
              <a:t> 분포와 </a:t>
            </a:r>
            <a:r>
              <a:rPr lang="en-US" altLang="ko-KR">
                <a:latin typeface="HY헤드라인M"/>
                <a:ea typeface="HY헤드라인M"/>
                <a:cs typeface="Arial"/>
              </a:rPr>
              <a:t>Balance</a:t>
            </a:r>
            <a:r>
              <a:rPr lang="ko-KR" altLang="en-US">
                <a:latin typeface="HY헤드라인M"/>
                <a:ea typeface="HY헤드라인M"/>
                <a:cs typeface="Arial"/>
              </a:rPr>
              <a:t>정도</a:t>
            </a:r>
            <a:endParaRPr lang="en-US" altLang="ko-KR">
              <a:latin typeface="HY헤드라인M"/>
              <a:ea typeface="HY헤드라인M"/>
              <a:cs typeface="Arial"/>
            </a:endParaRPr>
          </a:p>
        </p:txBody>
      </p:sp>
      <p:sp>
        <p:nvSpPr>
          <p:cNvPr id="88" name="TextBox 39"/>
          <p:cNvSpPr txBox="1"/>
          <p:nvPr/>
        </p:nvSpPr>
        <p:spPr>
          <a:xfrm>
            <a:off x="4939982" y="1273750"/>
            <a:ext cx="1508443" cy="467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>
                <a:latin typeface="HY헤드라인M"/>
                <a:ea typeface="HY헤드라인M"/>
                <a:cs typeface="Arial"/>
              </a:rPr>
              <a:t>CNN</a:t>
            </a:r>
            <a:r>
              <a:rPr lang="ko-KR" altLang="en-US">
                <a:latin typeface="HY헤드라인M"/>
                <a:ea typeface="HY헤드라인M"/>
                <a:cs typeface="Arial"/>
              </a:rPr>
              <a:t>구조</a:t>
            </a: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4713" y="3022936"/>
            <a:ext cx="4147704" cy="3496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94917" y="869281"/>
            <a:ext cx="10751956" cy="338554"/>
            <a:chOff x="197318" y="682241"/>
            <a:chExt cx="7169063" cy="338554"/>
          </a:xfrm>
        </p:grpSpPr>
        <p:sp>
          <p:nvSpPr>
            <p:cNvPr id="15" name="Text Box 468"/>
            <p:cNvSpPr txBox="1">
              <a:spLocks noChangeArrowheads="1"/>
            </p:cNvSpPr>
            <p:nvPr/>
          </p:nvSpPr>
          <p:spPr>
            <a:xfrm>
              <a:off x="362094" y="682241"/>
              <a:ext cx="700428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algn="l" eaLnBrk="1" latinLnBrk="0" hangingPunct="1">
                <a:defRPr/>
              </a:pPr>
              <a:r>
                <a:rPr kumimoji="0" lang="en-US" altLang="ko-KR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Gravity Spy[2022],</a:t>
              </a:r>
              <a:r>
                <a:rPr kumimoji="0" lang="ko-KR" altLang="en-US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 구현 결과</a:t>
              </a: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97318" y="771263"/>
              <a:ext cx="96015" cy="225685"/>
              <a:chOff x="3200400" y="3038990"/>
              <a:chExt cx="197421" cy="1837142"/>
            </a:xfrm>
          </p:grpSpPr>
          <p:sp>
            <p:nvSpPr>
              <p:cNvPr id="17" name="직사각형 16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757391" y="1220943"/>
            <a:ext cx="3707853" cy="2006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헤드라인M"/>
                <a:ea typeface="HY헤드라인M"/>
                <a:cs typeface="Arial"/>
              </a:rPr>
              <a:t>지도학습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(75%,15%,15%)</a:t>
            </a: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헤드라인M"/>
                <a:ea typeface="HY헤드라인M"/>
                <a:cs typeface="Arial"/>
              </a:rPr>
              <a:t>데이터 </a:t>
            </a:r>
            <a:r>
              <a:rPr lang="en-US" altLang="ko-KR" dirty="0">
                <a:latin typeface="HY헤드라인M"/>
                <a:ea typeface="HY헤드라인M"/>
                <a:cs typeface="Arial"/>
              </a:rPr>
              <a:t>22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개 종류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로 구분</a:t>
            </a: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 dirty="0">
                <a:latin typeface="HY헤드라인M"/>
                <a:ea typeface="HY헤드라인M"/>
                <a:cs typeface="Arial"/>
              </a:rPr>
              <a:t>30000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개 </a:t>
            </a:r>
            <a:r>
              <a:rPr lang="en-US" altLang="ko-KR" dirty="0" err="1">
                <a:latin typeface="HY헤드라인M"/>
                <a:ea typeface="HY헤드라인M"/>
                <a:cs typeface="Arial"/>
              </a:rPr>
              <a:t>Traing</a:t>
            </a:r>
            <a:r>
              <a:rPr lang="en-US" altLang="ko-KR" dirty="0">
                <a:latin typeface="HY헤드라인M"/>
                <a:ea typeface="HY헤드라인M"/>
                <a:cs typeface="Arial"/>
              </a:rPr>
              <a:t> set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 사용</a:t>
            </a:r>
          </a:p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헤드라인M"/>
                <a:ea typeface="HY헤드라인M"/>
                <a:cs typeface="Arial"/>
              </a:rPr>
              <a:t>정확도 </a:t>
            </a:r>
            <a:r>
              <a:rPr lang="ko-KR" altLang="en-US" dirty="0" err="1">
                <a:latin typeface="HY헤드라인M"/>
                <a:ea typeface="HY헤드라인M"/>
                <a:cs typeface="Arial"/>
              </a:rPr>
              <a:t>전처리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 전 </a:t>
            </a:r>
            <a:r>
              <a:rPr lang="en-US" altLang="ko-KR" dirty="0">
                <a:latin typeface="HY헤드라인M"/>
                <a:ea typeface="HY헤드라인M"/>
                <a:cs typeface="Arial"/>
              </a:rPr>
              <a:t>95.773%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 </a:t>
            </a:r>
          </a:p>
          <a:p>
            <a:pPr marL="0" indent="0">
              <a:lnSpc>
                <a:spcPct val="140000"/>
              </a:lnSpc>
              <a:buFont typeface="Wingdings"/>
              <a:buNone/>
              <a:defRPr/>
            </a:pPr>
            <a:r>
              <a:rPr lang="ko-KR" altLang="en-US" dirty="0">
                <a:latin typeface="HY헤드라인M"/>
                <a:ea typeface="HY헤드라인M"/>
                <a:cs typeface="Arial"/>
              </a:rPr>
              <a:t>              </a:t>
            </a:r>
            <a:r>
              <a:rPr lang="ko-KR" altLang="en-US" dirty="0" err="1">
                <a:latin typeface="HY헤드라인M"/>
                <a:ea typeface="HY헤드라인M"/>
                <a:cs typeface="Arial"/>
              </a:rPr>
              <a:t>전처리</a:t>
            </a:r>
            <a:r>
              <a:rPr lang="ko-KR" altLang="en-US" dirty="0">
                <a:latin typeface="HY헤드라인M"/>
                <a:ea typeface="HY헤드라인M"/>
                <a:cs typeface="Arial"/>
              </a:rPr>
              <a:t> 후 </a:t>
            </a:r>
            <a:r>
              <a:rPr lang="en-US" altLang="ko-KR" dirty="0">
                <a:latin typeface="HY헤드라인M"/>
                <a:ea typeface="HY헤드라인M"/>
                <a:cs typeface="Arial"/>
              </a:rPr>
              <a:t>95.904%</a:t>
            </a:r>
          </a:p>
        </p:txBody>
      </p:sp>
      <p:sp>
        <p:nvSpPr>
          <p:cNvPr id="59" name="TextBox 7"/>
          <p:cNvSpPr txBox="1">
            <a:spLocks noChangeArrowheads="1"/>
          </p:cNvSpPr>
          <p:nvPr/>
        </p:nvSpPr>
        <p:spPr>
          <a:xfrm>
            <a:off x="533774" y="210469"/>
            <a:ext cx="8889626" cy="4639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Gravity Spy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15576" y="114300"/>
            <a:ext cx="1771649" cy="47624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66433" y="142874"/>
            <a:ext cx="2526984" cy="406349"/>
          </a:xfrm>
          <a:prstGeom prst="rect">
            <a:avLst/>
          </a:prstGeom>
        </p:spPr>
      </p:pic>
      <p:sp>
        <p:nvSpPr>
          <p:cNvPr id="65" name="TextBox 39"/>
          <p:cNvSpPr txBox="1"/>
          <p:nvPr/>
        </p:nvSpPr>
        <p:spPr>
          <a:xfrm>
            <a:off x="6235131" y="5018819"/>
            <a:ext cx="4469853" cy="470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  <a:buFont typeface="Wingdings"/>
              <a:buNone/>
              <a:defRPr/>
            </a:pPr>
            <a:endParaRPr lang="ko-KR" altLang="en-US">
              <a:latin typeface="HY헤드라인M"/>
              <a:ea typeface="HY헤드라인M"/>
              <a:cs typeface="Arial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21419" y="2139160"/>
            <a:ext cx="3433328" cy="3746924"/>
          </a:xfrm>
          <a:prstGeom prst="rect">
            <a:avLst/>
          </a:prstGeom>
        </p:spPr>
      </p:pic>
      <p:sp>
        <p:nvSpPr>
          <p:cNvPr id="92" name="TextBox 39"/>
          <p:cNvSpPr txBox="1"/>
          <p:nvPr/>
        </p:nvSpPr>
        <p:spPr>
          <a:xfrm>
            <a:off x="4939982" y="1273750"/>
            <a:ext cx="1508443" cy="467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en-US" altLang="ko-KR">
                <a:latin typeface="HY헤드라인M"/>
                <a:ea typeface="HY헤드라인M"/>
                <a:cs typeface="Arial"/>
              </a:rPr>
              <a:t>CNN</a:t>
            </a:r>
            <a:r>
              <a:rPr lang="ko-KR" altLang="en-US">
                <a:latin typeface="HY헤드라인M"/>
                <a:ea typeface="HY헤드라인M"/>
                <a:cs typeface="Arial"/>
              </a:rPr>
              <a:t>구조</a:t>
            </a:r>
          </a:p>
        </p:txBody>
      </p:sp>
      <p:sp>
        <p:nvSpPr>
          <p:cNvPr id="93" name="TextBox 39"/>
          <p:cNvSpPr txBox="1"/>
          <p:nvPr/>
        </p:nvSpPr>
        <p:spPr>
          <a:xfrm>
            <a:off x="4939982" y="1597600"/>
            <a:ext cx="3837740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40000"/>
              </a:lnSpc>
              <a:buFont typeface="Wingdings"/>
              <a:buChar char="§"/>
              <a:defRPr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결과층이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22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개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로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 </a:t>
            </a:r>
            <a:r>
              <a:rPr lang="ko-KR" altLang="en-US" dirty="0" err="1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바뀐거</a:t>
            </a: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  <a:cs typeface="Arial"/>
              </a:rPr>
              <a:t> 외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</a:rPr>
              <a:t>동일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0285" y="3429000"/>
            <a:ext cx="2003066" cy="173095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12647" y="3429000"/>
            <a:ext cx="1630184" cy="1855790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1361207" y="5434445"/>
            <a:ext cx="2978727" cy="640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이미지 전처리 과정 전</a:t>
            </a:r>
            <a:r>
              <a:rPr lang="en-US" altLang="ko-KR"/>
              <a:t>,</a:t>
            </a:r>
            <a:r>
              <a:rPr lang="ko-KR" altLang="en-US"/>
              <a:t> 후</a:t>
            </a:r>
            <a:r>
              <a:rPr lang="en-US" altLang="ko-KR"/>
              <a:t>(High Energy</a:t>
            </a:r>
            <a:r>
              <a:rPr lang="ko-KR" altLang="en-US"/>
              <a:t>만 추출</a:t>
            </a:r>
            <a:r>
              <a:rPr lang="en-US" altLang="ko-KR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>
          <a:xfrm>
            <a:off x="533774" y="210469"/>
            <a:ext cx="7648761" cy="46390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500" b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Gravity Spy, </a:t>
            </a:r>
            <a:r>
              <a:rPr lang="ko-KR" altLang="en-US" sz="2500" b="1">
                <a:solidFill>
                  <a:srgbClr val="000000">
                    <a:lumMod val="95000"/>
                    <a:lumOff val="5000"/>
                  </a:srgb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Arial"/>
                <a:sym typeface="Times New Roman"/>
              </a:rPr>
              <a:t>접근과 응용</a:t>
            </a:r>
            <a:endParaRPr lang="ko-KR" altLang="en-US" sz="2500" b="1">
              <a:solidFill>
                <a:srgbClr val="000000">
                  <a:lumMod val="95000"/>
                  <a:lumOff val="5000"/>
                </a:srgbClr>
              </a:solidFill>
              <a:latin typeface="HY헤드라인M"/>
              <a:ea typeface="HY헤드라인M"/>
              <a:cs typeface="Arial"/>
              <a:sym typeface="Times New Roman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594918" y="869281"/>
            <a:ext cx="10751956" cy="338554"/>
            <a:chOff x="197319" y="682241"/>
            <a:chExt cx="7169063" cy="338554"/>
          </a:xfrm>
        </p:grpSpPr>
        <p:sp>
          <p:nvSpPr>
            <p:cNvPr id="49" name="Text Box 468"/>
            <p:cNvSpPr txBox="1">
              <a:spLocks noChangeArrowheads="1"/>
            </p:cNvSpPr>
            <p:nvPr/>
          </p:nvSpPr>
          <p:spPr>
            <a:xfrm>
              <a:off x="362095" y="682241"/>
              <a:ext cx="700428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72000" t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/>
                  <a:ea typeface="굴림"/>
                </a:defRPr>
              </a:lvl9pPr>
            </a:lstStyle>
            <a:p>
              <a:pPr eaLnBrk="1" latinLnBrk="0" hangingPunct="1">
                <a:defRPr/>
              </a:pPr>
              <a:r>
                <a:rPr kumimoji="0" lang="ko-KR" altLang="en-US" sz="2200" b="1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HY헤드라인M"/>
                  <a:ea typeface="HY헤드라인M"/>
                  <a:cs typeface="Times New Roman"/>
                </a:rPr>
                <a:t> 참고 논문</a:t>
              </a:r>
              <a:endParaRPr kumimoji="0" lang="en-US" altLang="ko-KR" sz="22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  <a:cs typeface="Times New Roman"/>
              </a:endParaRP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197319" y="771263"/>
              <a:ext cx="96015" cy="225685"/>
              <a:chOff x="3200400" y="3038990"/>
              <a:chExt cx="197421" cy="1837142"/>
            </a:xfrm>
          </p:grpSpPr>
          <p:sp>
            <p:nvSpPr>
              <p:cNvPr id="51" name="직사각형 50"/>
              <p:cNvSpPr/>
              <p:nvPr/>
            </p:nvSpPr>
            <p:spPr bwMode="gray">
              <a:xfrm>
                <a:off x="3200400" y="3038990"/>
                <a:ext cx="197421" cy="1465253"/>
              </a:xfrm>
              <a:prstGeom prst="rect">
                <a:avLst/>
              </a:prstGeom>
              <a:solidFill>
                <a:srgbClr val="01317B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 bwMode="gray">
              <a:xfrm>
                <a:off x="3200400" y="3703930"/>
                <a:ext cx="197421" cy="1172202"/>
              </a:xfrm>
              <a:prstGeom prst="rect">
                <a:avLst/>
              </a:prstGeom>
              <a:solidFill>
                <a:srgbClr val="6E9AE8"/>
              </a:solidFill>
              <a:ln w="19050" algn="ctr">
                <a:noFill/>
                <a:miter/>
              </a:ln>
            </p:spPr>
            <p:txBody>
              <a:bodyPr wrap="square" lIns="88900" tIns="88900" rIns="88900" bIns="88900" anchor="ctr"/>
              <a:lstStyle/>
              <a:p>
                <a:pPr marL="0" marR="0" lvl="0" indent="0" algn="ctr" defTabSz="457200" rtl="0" eaLnBrk="1" latinLnBrk="0" hangingPunct="1">
                  <a:lnSpc>
                    <a:spcPct val="106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 2"/>
                  <a:buNone/>
                  <a:defRPr/>
                </a:pPr>
                <a:endParaRPr kumimoji="0" lang="ko-KR" altLang="en-US" sz="16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ea typeface="-윤고딕330"/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738919" y="1358898"/>
            <a:ext cx="9502361" cy="639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Gravity Spy: Integrating Advanced LIGO Detector Characterization, Machine Learning, and Citizen Science,Zevin,2016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8919" y="2189418"/>
            <a:ext cx="9502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Deep Multi-view Models for Glitch Classification,sara Bahaaaadini,2017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8919" y="4403977"/>
            <a:ext cx="9631121" cy="36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Observation of Gravitational Waves from a Binary Black Hole Merger, B.P Abbott,2016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919" y="3573458"/>
            <a:ext cx="9803228" cy="634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An Efficient Color Space for Deep-Learning Based Traffic Light Recognition,Hyun-koo Kim,2018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8919" y="2742939"/>
            <a:ext cx="9509980" cy="360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/>
              <a:t>Machine learing for Gravity Spy:Glitch classification and dataset, S.Bahaaadini,2018</a:t>
            </a:r>
          </a:p>
        </p:txBody>
      </p:sp>
      <p:pic>
        <p:nvPicPr>
          <p:cNvPr id="15" name="Picture 79" descr="354-Color Overlay blue"/>
          <p:cNvPicPr>
            <a:picLocks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4918" y="1574157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79" descr="354-Color Overlay blue"/>
          <p:cNvPicPr>
            <a:picLocks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4093" y="2291161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79" descr="354-Color Overlay blue"/>
          <p:cNvPicPr>
            <a:picLocks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6918" y="2970023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79" descr="354-Color Overlay blue"/>
          <p:cNvPicPr>
            <a:picLocks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8919" y="3807610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79" descr="354-Color Overlay blue"/>
          <p:cNvPicPr>
            <a:picLocks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57014" y="4631867"/>
            <a:ext cx="180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4"/>
          <p:cNvSpPr txBox="1"/>
          <p:nvPr/>
        </p:nvSpPr>
        <p:spPr>
          <a:xfrm>
            <a:off x="779739" y="5059842"/>
            <a:ext cx="9631122" cy="643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Data quality up to the third observing run of Advanced LIGO: Gravity Spy glitch classifications,</a:t>
            </a:r>
            <a:r>
              <a:rPr lang="ko-KR" altLang="en-US"/>
              <a:t> </a:t>
            </a:r>
            <a:r>
              <a:rPr lang="en-US" altLang="ko-KR"/>
              <a:t>J Glanzer et al,2022</a:t>
            </a:r>
          </a:p>
        </p:txBody>
      </p:sp>
      <p:pic>
        <p:nvPicPr>
          <p:cNvPr id="55" name="Picture 79" descr="354-Color Overlay blue"/>
          <p:cNvPicPr>
            <a:picLocks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7835" y="5287732"/>
            <a:ext cx="180000" cy="1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218" y="1846328"/>
            <a:ext cx="10748708" cy="1371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latinLnBrk="0">
              <a:lnSpc>
                <a:spcPct val="120000"/>
              </a:lnSpc>
              <a:defRPr/>
            </a:pPr>
            <a:r>
              <a:rPr lang="en-US" altLang="ko-KR" sz="3500" b="1" spc="-10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Bull’s Eye Project</a:t>
            </a:r>
          </a:p>
          <a:p>
            <a:pPr algn="ctr" defTabSz="457200" latinLnBrk="0">
              <a:lnSpc>
                <a:spcPct val="120000"/>
              </a:lnSpc>
              <a:defRPr/>
            </a:pPr>
            <a:r>
              <a:rPr lang="ko-KR" altLang="en-US" sz="3500" b="1" spc="-10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HY헤드라인M"/>
                <a:ea typeface="HY헤드라인M"/>
              </a:rPr>
              <a:t>개요와 설명</a:t>
            </a:r>
            <a:endParaRPr lang="en-US" altLang="ko-KR" sz="3500" b="1" spc="-100">
              <a:ln w="9525">
                <a:solidFill>
                  <a:srgbClr val="01317B">
                    <a:alpha val="0"/>
                  </a:srgbClr>
                </a:solidFill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HY헤드라인M"/>
              <a:ea typeface="HY헤드라인M"/>
            </a:endParaRPr>
          </a:p>
        </p:txBody>
      </p:sp>
      <p:sp>
        <p:nvSpPr>
          <p:cNvPr id="8" name="직사각형 7"/>
          <p:cNvSpPr/>
          <p:nvPr/>
        </p:nvSpPr>
        <p:spPr>
          <a:xfrm flipH="1">
            <a:off x="-1" y="0"/>
            <a:ext cx="145143" cy="9867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x-none" altLang="en-US">
              <a:latin typeface="KoPubWorld돋움체 Medium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53801" y="4436594"/>
            <a:ext cx="2160000" cy="419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latinLnBrk="0">
              <a:lnSpc>
                <a:spcPct val="110000"/>
              </a:lnSpc>
              <a:defRPr/>
            </a:pPr>
            <a:r>
              <a:rPr lang="en-US" altLang="ko-KR" sz="2000" b="1" spc="-100" dirty="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latin typeface="양재튼튼체B"/>
                <a:ea typeface="양재튼튼체B"/>
              </a:rPr>
              <a:t>2022. </a:t>
            </a:r>
            <a:r>
              <a:rPr lang="en-US" altLang="ko-KR" sz="2000" b="1" spc="-100">
                <a:ln w="9525">
                  <a:solidFill>
                    <a:srgbClr val="01317B">
                      <a:alpha val="0"/>
                    </a:srgbClr>
                  </a:solidFill>
                </a:ln>
                <a:solidFill>
                  <a:srgbClr val="002060"/>
                </a:solidFill>
                <a:latin typeface="양재튼튼체B"/>
                <a:ea typeface="양재튼튼체B"/>
              </a:rPr>
              <a:t>~</a:t>
            </a:r>
            <a:endParaRPr lang="en-US" altLang="ko-KR" sz="2000" b="1" spc="-100">
              <a:solidFill>
                <a:srgbClr val="002060"/>
              </a:solidFill>
              <a:latin typeface="양재튼튼체B"/>
              <a:ea typeface="양재튼튼체B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8453" y="5456072"/>
            <a:ext cx="2348238" cy="9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34079" y="4857737"/>
            <a:ext cx="1439443" cy="29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작성자</a:t>
            </a:r>
            <a:r>
              <a:rPr lang="en-US" altLang="ko-KR" sz="1400"/>
              <a:t>: </a:t>
            </a:r>
            <a:r>
              <a:rPr lang="ko-KR" altLang="en-US" sz="1400"/>
              <a:t>정원식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4857737"/>
            <a:ext cx="1791437" cy="29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실무자</a:t>
            </a:r>
            <a:r>
              <a:rPr lang="en-US" altLang="ko-KR" sz="1400"/>
              <a:t>: </a:t>
            </a:r>
            <a:r>
              <a:rPr lang="ko-KR" altLang="en-US" sz="1400"/>
              <a:t>정원식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2140</Words>
  <Application>Microsoft Office PowerPoint</Application>
  <PresentationFormat>와이드스크린</PresentationFormat>
  <Paragraphs>332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HY중고딕</vt:lpstr>
      <vt:lpstr>HY헤드라인M</vt:lpstr>
      <vt:lpstr>KoPubWorld돋움체 Medium</vt:lpstr>
      <vt:lpstr>KoPub바탕체</vt:lpstr>
      <vt:lpstr>맑은 고딕</vt:lpstr>
      <vt:lpstr>양재튼튼체B</vt:lpstr>
      <vt:lpstr>Arial</vt:lpstr>
      <vt:lpstr>Cambria Math</vt:lpstr>
      <vt:lpstr>Courier New</vt:lpstr>
      <vt:lpstr>Wingdings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2021년 하반기 AMCG 워크샵</dc:title>
  <dc:creator>박 성민</dc:creator>
  <cp:lastModifiedBy>정 원식</cp:lastModifiedBy>
  <cp:revision>2216</cp:revision>
  <dcterms:created xsi:type="dcterms:W3CDTF">2021-09-09T14:00:49Z</dcterms:created>
  <dcterms:modified xsi:type="dcterms:W3CDTF">2022-11-22T08:10:57Z</dcterms:modified>
  <cp:version>1000.0000.01</cp:version>
</cp:coreProperties>
</file>